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media/image26.jpg" ContentType="image/png"/>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5"/>
  </p:notesMasterIdLst>
  <p:sldIdLst>
    <p:sldId id="296" r:id="rId3"/>
    <p:sldId id="298" r:id="rId4"/>
    <p:sldId id="400" r:id="rId5"/>
    <p:sldId id="459" r:id="rId6"/>
    <p:sldId id="460" r:id="rId7"/>
    <p:sldId id="470" r:id="rId8"/>
    <p:sldId id="442" r:id="rId9"/>
    <p:sldId id="456" r:id="rId10"/>
    <p:sldId id="443" r:id="rId11"/>
    <p:sldId id="457" r:id="rId12"/>
    <p:sldId id="404" r:id="rId13"/>
    <p:sldId id="472" r:id="rId14"/>
    <p:sldId id="471" r:id="rId15"/>
    <p:sldId id="432" r:id="rId16"/>
    <p:sldId id="433" r:id="rId17"/>
    <p:sldId id="450" r:id="rId18"/>
    <p:sldId id="451" r:id="rId19"/>
    <p:sldId id="469" r:id="rId20"/>
    <p:sldId id="458" r:id="rId21"/>
    <p:sldId id="449" r:id="rId22"/>
    <p:sldId id="448" r:id="rId23"/>
    <p:sldId id="434" r:id="rId24"/>
    <p:sldId id="455" r:id="rId25"/>
    <p:sldId id="462" r:id="rId26"/>
    <p:sldId id="452" r:id="rId27"/>
    <p:sldId id="453" r:id="rId28"/>
    <p:sldId id="454" r:id="rId29"/>
    <p:sldId id="474" r:id="rId30"/>
    <p:sldId id="473" r:id="rId31"/>
    <p:sldId id="466" r:id="rId32"/>
    <p:sldId id="446" r:id="rId33"/>
    <p:sldId id="475" r:id="rId34"/>
    <p:sldId id="468" r:id="rId35"/>
    <p:sldId id="444" r:id="rId36"/>
    <p:sldId id="436" r:id="rId37"/>
    <p:sldId id="437" r:id="rId38"/>
    <p:sldId id="435" r:id="rId39"/>
    <p:sldId id="441" r:id="rId40"/>
    <p:sldId id="440" r:id="rId41"/>
    <p:sldId id="376" r:id="rId42"/>
    <p:sldId id="377" r:id="rId43"/>
    <p:sldId id="405" r:id="rId44"/>
    <p:sldId id="406" r:id="rId45"/>
    <p:sldId id="407" r:id="rId46"/>
    <p:sldId id="408" r:id="rId47"/>
    <p:sldId id="409" r:id="rId48"/>
    <p:sldId id="305" r:id="rId49"/>
    <p:sldId id="411" r:id="rId50"/>
    <p:sldId id="412" r:id="rId51"/>
    <p:sldId id="445" r:id="rId52"/>
    <p:sldId id="413" r:id="rId53"/>
    <p:sldId id="415" r:id="rId54"/>
    <p:sldId id="416" r:id="rId55"/>
    <p:sldId id="417" r:id="rId56"/>
    <p:sldId id="418" r:id="rId57"/>
    <p:sldId id="419" r:id="rId58"/>
    <p:sldId id="424" r:id="rId59"/>
    <p:sldId id="420" r:id="rId60"/>
    <p:sldId id="421" r:id="rId61"/>
    <p:sldId id="422" r:id="rId62"/>
    <p:sldId id="423" r:id="rId63"/>
    <p:sldId id="262"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83A53C"/>
    <a:srgbClr val="D0D8E8"/>
    <a:srgbClr val="F79646"/>
    <a:srgbClr val="9BBB59"/>
    <a:srgbClr val="BD9B53"/>
    <a:srgbClr val="C0504D"/>
    <a:srgbClr val="4BACC6"/>
    <a:srgbClr val="60E14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85" autoAdjust="0"/>
  </p:normalViewPr>
  <p:slideViewPr>
    <p:cSldViewPr>
      <p:cViewPr varScale="1">
        <p:scale>
          <a:sx n="77" d="100"/>
          <a:sy n="77" d="100"/>
        </p:scale>
        <p:origin x="1646" y="67"/>
      </p:cViewPr>
      <p:guideLst>
        <p:guide orient="horz" pos="2160"/>
        <p:guide pos="2880"/>
      </p:guideLst>
    </p:cSldViewPr>
  </p:slideViewPr>
  <p:outlineViewPr>
    <p:cViewPr>
      <p:scale>
        <a:sx n="33" d="100"/>
        <a:sy n="33" d="100"/>
      </p:scale>
      <p:origin x="0" y="11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研究背景</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rgbClr val="83A53C"/>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研究内容</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t>相关工作基础</a:t>
          </a:r>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altLang="en-US" dirty="0" smtClean="0"/>
            <a:t>机器学习在材料科学中的应用</a:t>
          </a:r>
          <a:endParaRPr lang="zh-CN" altLang="en-US" dirty="0"/>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163DFF7A-79DF-4F6A-AD3A-E29EC61AFF2D}">
      <dgm:prSet phldrT="[文本]"/>
      <dgm:spPr/>
      <dgm:t>
        <a:bodyPr/>
        <a:lstStyle/>
        <a:p>
          <a:r>
            <a:rPr lang="zh-CN" altLang="en-US" dirty="0" smtClean="0"/>
            <a:t>合作形式</a:t>
          </a:r>
          <a:endParaRPr lang="zh-CN" altLang="en-US" dirty="0"/>
        </a:p>
      </dgm:t>
    </dgm:pt>
    <dgm:pt modelId="{11FA45EF-1B70-4B3F-B072-3650BBC92594}" type="parTrans" cxnId="{9A25866B-C70B-4D18-9C45-B0F0A92DCFC2}">
      <dgm:prSet/>
      <dgm:spPr/>
      <dgm:t>
        <a:bodyPr/>
        <a:lstStyle/>
        <a:p>
          <a:endParaRPr lang="zh-CN" altLang="en-US"/>
        </a:p>
      </dgm:t>
    </dgm:pt>
    <dgm:pt modelId="{A0827A2A-984A-45C6-9661-F6E751E7A86C}" type="sibTrans" cxnId="{9A25866B-C70B-4D18-9C45-B0F0A92DCFC2}">
      <dgm:prSet/>
      <dgm:spPr/>
      <dgm:t>
        <a:bodyPr/>
        <a:lstStyle/>
        <a:p>
          <a:endParaRPr lang="zh-CN" altLang="en-US"/>
        </a:p>
      </dgm:t>
    </dgm:pt>
    <dgm:pt modelId="{72A15A9D-5AA8-48DE-907D-56E9320294A2}">
      <dgm:prSet phldrT="[文本]"/>
      <dgm:spPr/>
      <dgm:t>
        <a:bodyPr/>
        <a:lstStyle/>
        <a:p>
          <a:r>
            <a:rPr lang="zh-CN" altLang="en-US" dirty="0" smtClean="0"/>
            <a:t>创新点</a:t>
          </a:r>
          <a:endParaRPr lang="zh-CN" altLang="en-US" dirty="0"/>
        </a:p>
      </dgm:t>
    </dgm:pt>
    <dgm:pt modelId="{D5CE6AA5-AD01-4790-BF14-30020066C233}" type="parTrans" cxnId="{8EE11C13-4E26-45C7-AB43-2764C01B00D9}">
      <dgm:prSet/>
      <dgm:spPr/>
      <dgm:t>
        <a:bodyPr/>
        <a:lstStyle/>
        <a:p>
          <a:endParaRPr lang="zh-CN" altLang="en-US"/>
        </a:p>
      </dgm:t>
    </dgm:pt>
    <dgm:pt modelId="{220330F9-304B-4D8F-8B03-4061132C9A42}" type="sibTrans" cxnId="{8EE11C13-4E26-45C7-AB43-2764C01B00D9}">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A25866B-C70B-4D18-9C45-B0F0A92DCFC2}" srcId="{ED717D3C-12D7-4C82-9A24-C9144B86E759}" destId="{163DFF7A-79DF-4F6A-AD3A-E29EC61AFF2D}" srcOrd="2" destOrd="0" parTransId="{11FA45EF-1B70-4B3F-B072-3650BBC92594}" sibTransId="{A0827A2A-984A-45C6-9661-F6E751E7A86C}"/>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2A98488B-26E5-4F66-ADC8-C5497CECB2D3}" type="presOf" srcId="{93B1E033-B87A-4F97-9BDA-5DB8FB2C8CC1}" destId="{470F9343-84EB-47B7-AFB9-4C65E7792209}" srcOrd="0" destOrd="0" presId="urn:microsoft.com/office/officeart/2005/8/layout/vList2"/>
    <dgm:cxn modelId="{4124EE5C-9F7F-43B6-8182-4DFC1D2220A2}" type="presOf" srcId="{ED717D3C-12D7-4C82-9A24-C9144B86E759}" destId="{0BD9CFF3-BD5C-4496-A5C0-71614AF6C6BB}" srcOrd="0" destOrd="0" presId="urn:microsoft.com/office/officeart/2005/8/layout/vList2"/>
    <dgm:cxn modelId="{E32660ED-C12D-4548-859E-366307E8B41D}" type="presOf" srcId="{A6AD3BAA-9012-48AF-8113-54AD8DB43514}" destId="{E31A7A90-9CD5-4F7D-BB1D-2BA0EB5BD2C5}" srcOrd="0" destOrd="0" presId="urn:microsoft.com/office/officeart/2005/8/layout/vList2"/>
    <dgm:cxn modelId="{22DFBE78-27CF-4934-AD80-401F4F218B6C}" type="presOf" srcId="{96546131-4885-47DF-8F75-B5E80A5EB97D}" destId="{CB053569-2367-4401-9257-A2E1BD3CDD98}" srcOrd="0" destOrd="0" presId="urn:microsoft.com/office/officeart/2005/8/layout/vList2"/>
    <dgm:cxn modelId="{954F71AC-5193-43F4-9D66-722AE3E4077D}" type="presOf" srcId="{FE0B8CEE-7931-4C6C-ABAD-786E9B835F96}" destId="{25B85B47-B55F-40A6-95E0-5ED6A9B870BF}" srcOrd="0" destOrd="0" presId="urn:microsoft.com/office/officeart/2005/8/layout/vList2"/>
    <dgm:cxn modelId="{3C05F290-2F21-40CA-8477-3B3143670844}" srcId="{FE0B8CEE-7931-4C6C-ABAD-786E9B835F96}" destId="{E0E8CE52-C3C2-4269-A9E5-FFD70BF3781C}" srcOrd="1" destOrd="0" parTransId="{13A054E2-856B-4819-9818-EFC9F9ED96D5}" sibTransId="{01F99234-F30D-401B-8D37-6089A0115F39}"/>
    <dgm:cxn modelId="{8EE11C13-4E26-45C7-AB43-2764C01B00D9}" srcId="{ED717D3C-12D7-4C82-9A24-C9144B86E759}" destId="{72A15A9D-5AA8-48DE-907D-56E9320294A2}" srcOrd="1" destOrd="0" parTransId="{D5CE6AA5-AD01-4790-BF14-30020066C233}" sibTransId="{220330F9-304B-4D8F-8B03-4061132C9A42}"/>
    <dgm:cxn modelId="{33F405A0-D23B-4F13-B2E4-F1C17E372C56}" type="presOf" srcId="{09FEEF98-66D8-4266-9535-59667BCA2E50}" destId="{D7A831F6-224E-4255-B33E-DD2359E3B625}" srcOrd="0" destOrd="0" presId="urn:microsoft.com/office/officeart/2005/8/layout/vList2"/>
    <dgm:cxn modelId="{DE78C354-59A8-4FEE-863B-CA460F5FE3C3}" type="presOf" srcId="{163DFF7A-79DF-4F6A-AD3A-E29EC61AFF2D}" destId="{CB053569-2367-4401-9257-A2E1BD3CDD98}" srcOrd="0" destOrd="2" presId="urn:microsoft.com/office/officeart/2005/8/layout/vList2"/>
    <dgm:cxn modelId="{E021FB58-6A36-42D5-9635-17A59D6E1E98}" type="presOf" srcId="{E0E8CE52-C3C2-4269-A9E5-FFD70BF3781C}" destId="{470F9343-84EB-47B7-AFB9-4C65E7792209}" srcOrd="0" destOrd="1" presId="urn:microsoft.com/office/officeart/2005/8/layout/vList2"/>
    <dgm:cxn modelId="{2AE09C57-8558-4CC7-82F8-82DA86F94AD0}" type="presOf" srcId="{CB3DFCC2-8358-4E76-B406-E75AFCF91BE7}" destId="{D7227EC1-8280-43E2-A758-CF17242A0E7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E1C1343-8BFD-48FC-A8B6-29A331324D5F}" type="presOf" srcId="{72A15A9D-5AA8-48DE-907D-56E9320294A2}"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2EFED02B-08F9-4A29-A67E-0E7467B81351}" type="presParOf" srcId="{E31A7A90-9CD5-4F7D-BB1D-2BA0EB5BD2C5}" destId="{D7A831F6-224E-4255-B33E-DD2359E3B625}" srcOrd="0" destOrd="0" presId="urn:microsoft.com/office/officeart/2005/8/layout/vList2"/>
    <dgm:cxn modelId="{373487D7-5D18-4A4B-BB75-920BCF7FB27B}" type="presParOf" srcId="{E31A7A90-9CD5-4F7D-BB1D-2BA0EB5BD2C5}" destId="{D7227EC1-8280-43E2-A758-CF17242A0E78}" srcOrd="1" destOrd="0" presId="urn:microsoft.com/office/officeart/2005/8/layout/vList2"/>
    <dgm:cxn modelId="{8577A2FB-5ED2-4FE6-A192-01790014481D}" type="presParOf" srcId="{E31A7A90-9CD5-4F7D-BB1D-2BA0EB5BD2C5}" destId="{0BD9CFF3-BD5C-4496-A5C0-71614AF6C6BB}" srcOrd="2" destOrd="0" presId="urn:microsoft.com/office/officeart/2005/8/layout/vList2"/>
    <dgm:cxn modelId="{D04261F8-3ECE-4572-BE41-3A0EB57A930C}" type="presParOf" srcId="{E31A7A90-9CD5-4F7D-BB1D-2BA0EB5BD2C5}" destId="{CB053569-2367-4401-9257-A2E1BD3CDD98}" srcOrd="3" destOrd="0" presId="urn:microsoft.com/office/officeart/2005/8/layout/vList2"/>
    <dgm:cxn modelId="{4E5AC142-8BA9-44A7-AB5F-5994509D0459}" type="presParOf" srcId="{E31A7A90-9CD5-4F7D-BB1D-2BA0EB5BD2C5}" destId="{25B85B47-B55F-40A6-95E0-5ED6A9B870BF}" srcOrd="4" destOrd="0" presId="urn:microsoft.com/office/officeart/2005/8/layout/vList2"/>
    <dgm:cxn modelId="{9ED3644A-3292-4F66-A990-784D69A4195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1488A9EF-38C5-453B-BF6E-0B8EF910D552}">
      <dgm:prSet/>
      <dgm:spPr/>
      <dgm:t>
        <a:bodyPr/>
        <a:lstStyle/>
        <a:p>
          <a:r>
            <a:rPr lang="zh-CN" altLang="en-US" dirty="0" smtClean="0">
              <a:solidFill>
                <a:schemeClr val="tx1"/>
              </a:solidFill>
            </a:rPr>
            <a:t>合作形式</a:t>
          </a:r>
          <a:endParaRPr lang="zh-CN" altLang="en-US" dirty="0">
            <a:solidFill>
              <a:schemeClr val="tx1"/>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C7B765E4-6ABE-4074-A892-D27EFE148623}">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5400C638-580A-4220-AA9B-4EFFAE97B3FE}" type="parTrans" cxnId="{7D43B906-05B1-4276-951D-26474134B24A}">
      <dgm:prSet/>
      <dgm:spPr/>
      <dgm:t>
        <a:bodyPr/>
        <a:lstStyle/>
        <a:p>
          <a:endParaRPr lang="zh-CN" altLang="en-US"/>
        </a:p>
      </dgm:t>
    </dgm:pt>
    <dgm:pt modelId="{5E57196D-BA7D-422D-8466-D5B1D4A34BB0}" type="sibTrans" cxnId="{7D43B906-05B1-4276-951D-26474134B24A}">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42512314-2070-407E-8CE8-46CEDF973F8B}"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32D3F73B-2E36-4E95-AFDC-15C299FB620E}" type="presOf" srcId="{FE0B8CEE-7931-4C6C-ABAD-786E9B835F96}" destId="{25B85B47-B55F-40A6-95E0-5ED6A9B870BF}" srcOrd="0" destOrd="0" presId="urn:microsoft.com/office/officeart/2005/8/layout/vList2"/>
    <dgm:cxn modelId="{9464293C-F3C1-49F9-A883-913899D8C0A7}" srcId="{ED717D3C-12D7-4C82-9A24-C9144B86E759}" destId="{1488A9EF-38C5-453B-BF6E-0B8EF910D552}" srcOrd="2" destOrd="0" parTransId="{F10E279D-2F66-4EC4-979A-F9A6AAB7D180}" sibTransId="{AB902CFD-B0BF-42FF-B568-98A2C0857BF8}"/>
    <dgm:cxn modelId="{DF91FC00-9922-44F0-A219-CF8E8768D2A0}" type="presOf" srcId="{A6AD3BAA-9012-48AF-8113-54AD8DB43514}" destId="{E31A7A90-9CD5-4F7D-BB1D-2BA0EB5BD2C5}" srcOrd="0" destOrd="0"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D005D61B-C707-4A4E-828A-3EFE1775FE06}" type="presOf" srcId="{1488A9EF-38C5-453B-BF6E-0B8EF910D552}" destId="{CB053569-2367-4401-9257-A2E1BD3CDD98}" srcOrd="0" destOrd="2" presId="urn:microsoft.com/office/officeart/2005/8/layout/vList2"/>
    <dgm:cxn modelId="{56F4FBBE-ACDC-4DBE-B9BA-160FC3F6CB2F}" type="presOf" srcId="{ED717D3C-12D7-4C82-9A24-C9144B86E759}" destId="{0BD9CFF3-BD5C-4496-A5C0-71614AF6C6BB}" srcOrd="0" destOrd="0" presId="urn:microsoft.com/office/officeart/2005/8/layout/vList2"/>
    <dgm:cxn modelId="{7D43B906-05B1-4276-951D-26474134B24A}" srcId="{ED717D3C-12D7-4C82-9A24-C9144B86E759}" destId="{C7B765E4-6ABE-4074-A892-D27EFE148623}" srcOrd="1" destOrd="0" parTransId="{5400C638-580A-4220-AA9B-4EFFAE97B3FE}" sibTransId="{5E57196D-BA7D-422D-8466-D5B1D4A34BB0}"/>
    <dgm:cxn modelId="{4D6E69EF-6B59-4D58-9EE5-F6376763C097}" type="presOf" srcId="{93B1E033-B87A-4F97-9BDA-5DB8FB2C8CC1}" destId="{470F9343-84EB-47B7-AFB9-4C65E7792209}" srcOrd="0" destOrd="0" presId="urn:microsoft.com/office/officeart/2005/8/layout/vList2"/>
    <dgm:cxn modelId="{F1E6812E-D22B-4AE4-8C82-500E78B51D07}" type="presOf" srcId="{09FEEF98-66D8-4266-9535-59667BCA2E50}" destId="{D7A831F6-224E-4255-B33E-DD2359E3B625}" srcOrd="0" destOrd="0" presId="urn:microsoft.com/office/officeart/2005/8/layout/vList2"/>
    <dgm:cxn modelId="{C1732571-9452-4BC8-8FDC-6A71A529C84C}" type="presOf" srcId="{96546131-4885-47DF-8F75-B5E80A5EB97D}" destId="{CB053569-2367-4401-9257-A2E1BD3CDD9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D2BC736-D459-4AB2-888A-A10ADA5D687F}" type="presOf" srcId="{91CA6169-63BB-4252-84B0-21F2483DB262}" destId="{470F9343-84EB-47B7-AFB9-4C65E7792209}" srcOrd="0" destOrd="1" presId="urn:microsoft.com/office/officeart/2005/8/layout/vList2"/>
    <dgm:cxn modelId="{28137559-C93D-440E-B832-BEEA6E66F4E6}" type="presOf" srcId="{C7B765E4-6ABE-4074-A892-D27EFE148623}"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BE75B57-C8B8-4102-9F2F-CA994556559B}" type="presParOf" srcId="{E31A7A90-9CD5-4F7D-BB1D-2BA0EB5BD2C5}" destId="{D7A831F6-224E-4255-B33E-DD2359E3B625}" srcOrd="0" destOrd="0" presId="urn:microsoft.com/office/officeart/2005/8/layout/vList2"/>
    <dgm:cxn modelId="{32D0C3E1-BF70-4EB5-978A-32283C98FC82}" type="presParOf" srcId="{E31A7A90-9CD5-4F7D-BB1D-2BA0EB5BD2C5}" destId="{D7227EC1-8280-43E2-A758-CF17242A0E78}" srcOrd="1" destOrd="0" presId="urn:microsoft.com/office/officeart/2005/8/layout/vList2"/>
    <dgm:cxn modelId="{C78C75E2-A973-4502-A898-AA6023ED820C}" type="presParOf" srcId="{E31A7A90-9CD5-4F7D-BB1D-2BA0EB5BD2C5}" destId="{0BD9CFF3-BD5C-4496-A5C0-71614AF6C6BB}" srcOrd="2" destOrd="0" presId="urn:microsoft.com/office/officeart/2005/8/layout/vList2"/>
    <dgm:cxn modelId="{7432EBB4-07A1-4593-A515-0BC8F41131EB}" type="presParOf" srcId="{E31A7A90-9CD5-4F7D-BB1D-2BA0EB5BD2C5}" destId="{CB053569-2367-4401-9257-A2E1BD3CDD98}" srcOrd="3" destOrd="0" presId="urn:microsoft.com/office/officeart/2005/8/layout/vList2"/>
    <dgm:cxn modelId="{DD5DC480-7AAE-444D-A212-C260FFC61CBB}" type="presParOf" srcId="{E31A7A90-9CD5-4F7D-BB1D-2BA0EB5BD2C5}" destId="{25B85B47-B55F-40A6-95E0-5ED6A9B870BF}" srcOrd="4" destOrd="0" presId="urn:microsoft.com/office/officeart/2005/8/layout/vList2"/>
    <dgm:cxn modelId="{913C81A5-D284-4F7F-9B59-90431486CA7A}"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dirty="0" smtClean="0"/>
            <a:t>机器学习模型</a:t>
          </a:r>
          <a:endParaRPr lang="zh-CN" altLang="en-US" dirty="0"/>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601DEEF2-88E3-45F5-A729-4EAEB9DE545D}">
      <dgm:prSet phldrT="[文本]" custT="1"/>
      <dgm:spPr/>
      <dgm:t>
        <a:bodyPr/>
        <a:lstStyle/>
        <a:p>
          <a:r>
            <a:rPr lang="zh-CN" altLang="en-US" sz="2400" dirty="0" smtClean="0"/>
            <a:t>‌因为项目涉及高通量计算、物理、材料等等学科，因此在具体应用机器学习时，希望有专门的人负责交叉学科的知识交叉</a:t>
          </a:r>
          <a:endParaRPr lang="zh-CN" altLang="en-US" sz="2400" dirty="0"/>
        </a:p>
      </dgm:t>
    </dgm:pt>
    <dgm:pt modelId="{BCED85EB-3BB5-43CA-A1EB-7AB7552A1EA5}" type="parTrans" cxnId="{D409628A-2A20-4F78-A131-80559C178838}">
      <dgm:prSet/>
      <dgm:spPr/>
      <dgm:t>
        <a:bodyPr/>
        <a:lstStyle/>
        <a:p>
          <a:endParaRPr lang="zh-CN" altLang="en-US"/>
        </a:p>
      </dgm:t>
    </dgm:pt>
    <dgm:pt modelId="{F21333E6-09DE-4D88-A62A-E58CF408EFFC}" type="sibTrans" cxnId="{D409628A-2A20-4F78-A131-80559C178838}">
      <dgm:prSet/>
      <dgm:spPr/>
      <dgm:t>
        <a:bodyPr/>
        <a:lstStyle/>
        <a:p>
          <a:endParaRPr lang="zh-CN" altLang="en-US"/>
        </a:p>
      </dgm:t>
    </dgm:pt>
    <dgm:pt modelId="{2FD90DFE-3271-43E9-97CA-2E50062F138C}">
      <dgm:prSet phldrT="[文本]"/>
      <dgm:spPr/>
      <dgm:t>
        <a:bodyPr/>
        <a:lstStyle/>
        <a:p>
          <a:r>
            <a:rPr lang="zh-CN" altLang="en-US" b="1" dirty="0" smtClean="0">
              <a:solidFill>
                <a:srgbClr val="C00000"/>
              </a:solidFill>
            </a:rPr>
            <a:t>交叉合作</a:t>
          </a:r>
          <a:endParaRPr lang="zh-CN" altLang="en-US" dirty="0"/>
        </a:p>
      </dgm:t>
    </dgm:pt>
    <dgm:pt modelId="{DA6B7DD8-3AED-41FF-B432-759638B3008B}" type="parTrans" cxnId="{44E9CE2D-D48B-48A7-8F94-2EF1CB8474CB}">
      <dgm:prSet/>
      <dgm:spPr/>
      <dgm:t>
        <a:bodyPr/>
        <a:lstStyle/>
        <a:p>
          <a:endParaRPr lang="zh-CN" altLang="en-US"/>
        </a:p>
      </dgm:t>
    </dgm:pt>
    <dgm:pt modelId="{D5015332-D74F-48CE-9B47-F57BFA031054}" type="sibTrans" cxnId="{44E9CE2D-D48B-48A7-8F94-2EF1CB8474CB}">
      <dgm:prSet/>
      <dgm:spPr/>
      <dgm:t>
        <a:bodyPr/>
        <a:lstStyle/>
        <a:p>
          <a:endParaRPr lang="zh-CN" altLang="en-US"/>
        </a:p>
      </dgm:t>
    </dgm:pt>
    <dgm:pt modelId="{D40B9D32-5D2F-471E-AFFE-7C58920119BB}">
      <dgm:prSet phldrT="[文本]"/>
      <dgm:spPr/>
      <dgm:t>
        <a:bodyPr/>
        <a:lstStyle/>
        <a:p>
          <a:r>
            <a:rPr lang="zh-CN" altLang="en-US" dirty="0" smtClean="0"/>
            <a:t>对于样本特征筛选</a:t>
          </a:r>
          <a:endParaRPr lang="zh-CN" altLang="en-US" dirty="0"/>
        </a:p>
      </dgm:t>
    </dgm:pt>
    <dgm:pt modelId="{793555CB-C80B-4F58-92CF-B97770D53515}" type="parTrans" cxnId="{4C820CBF-759C-42A1-A020-485FCC9A12A8}">
      <dgm:prSet/>
      <dgm:spPr/>
      <dgm:t>
        <a:bodyPr/>
        <a:lstStyle/>
        <a:p>
          <a:endParaRPr lang="zh-CN" altLang="en-US"/>
        </a:p>
      </dgm:t>
    </dgm:pt>
    <dgm:pt modelId="{94DFB558-6979-4030-896A-F4417750ABB6}" type="sibTrans" cxnId="{4C820CBF-759C-42A1-A020-485FCC9A12A8}">
      <dgm:prSet/>
      <dgm:spPr/>
      <dgm:t>
        <a:bodyPr/>
        <a:lstStyle/>
        <a:p>
          <a:endParaRPr lang="zh-CN" altLang="en-US"/>
        </a:p>
      </dgm:t>
    </dgm:pt>
    <dgm:pt modelId="{4707D671-066B-459A-919D-B09F8858660F}">
      <dgm:prSet phldrT="[文本]"/>
      <dgm:spPr/>
      <dgm:t>
        <a:bodyPr/>
        <a:lstStyle/>
        <a:p>
          <a:r>
            <a:rPr lang="zh-CN" altLang="en-US" b="0" dirty="0" smtClean="0"/>
            <a:t>创新点‌</a:t>
          </a:r>
          <a:endParaRPr lang="zh-CN" altLang="en-US" b="0" dirty="0"/>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320F69A5-A7F9-435D-A4C6-1D2B9D24E8F5}" type="pres">
      <dgm:prSet presAssocID="{8A5EEB1F-C805-430D-BE01-9E53D4BEBAE2}" presName="parentText" presStyleLbl="node1" presStyleIdx="0" presStyleCnt="5">
        <dgm:presLayoutVars>
          <dgm:chMax val="0"/>
          <dgm:bulletEnabled val="1"/>
        </dgm:presLayoutVars>
      </dgm:prSet>
      <dgm:spPr/>
      <dgm:t>
        <a:bodyPr/>
        <a:lstStyle/>
        <a:p>
          <a:endParaRPr lang="zh-CN" altLang="en-US"/>
        </a:p>
      </dgm:t>
    </dgm:pt>
    <dgm:pt modelId="{46881F93-89B9-4ABC-984A-799395C2E7B9}" type="pres">
      <dgm:prSet presAssocID="{FBFF2E4F-BFE7-4C02-82EF-E190730BA234}" presName="spacer" presStyleCnt="0"/>
      <dgm:spPr/>
    </dgm:pt>
    <dgm:pt modelId="{2FC6C3A2-6587-43BC-A181-A7577458EE43}" type="pres">
      <dgm:prSet presAssocID="{D40B9D32-5D2F-471E-AFFE-7C58920119BB}" presName="parentText" presStyleLbl="node1" presStyleIdx="1" presStyleCnt="5">
        <dgm:presLayoutVars>
          <dgm:chMax val="0"/>
          <dgm:bulletEnabled val="1"/>
        </dgm:presLayoutVars>
      </dgm:prSet>
      <dgm:spPr/>
      <dgm:t>
        <a:bodyPr/>
        <a:lstStyle/>
        <a:p>
          <a:endParaRPr lang="zh-CN" altLang="en-US"/>
        </a:p>
      </dgm:t>
    </dgm:pt>
    <dgm:pt modelId="{0B01EAF3-3086-46AD-BE96-DC5A992A9AA6}" type="pres">
      <dgm:prSet presAssocID="{94DFB558-6979-4030-896A-F4417750ABB6}"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E1B1AF1B-339F-4B04-A8F9-99241ED451A4}" type="pres">
      <dgm:prSet presAssocID="{77102B2C-D844-496A-AEE2-235C58091DA2}" presName="spacer" presStyleCnt="0"/>
      <dgm:spPr/>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CE88A159-7241-4030-A003-2E0B49F097D8}" type="pres">
      <dgm:prSet presAssocID="{702B736E-C561-4A42-943C-3C89E73253DF}" presName="spacer" presStyleCnt="0"/>
      <dgm:spPr/>
    </dgm:pt>
    <dgm:pt modelId="{72BDD830-536C-4A1E-9351-4CD79496A144}" type="pres">
      <dgm:prSet presAssocID="{2FD90DFE-3271-43E9-97CA-2E50062F138C}" presName="parentText" presStyleLbl="node1" presStyleIdx="4" presStyleCnt="5">
        <dgm:presLayoutVars>
          <dgm:chMax val="0"/>
          <dgm:bulletEnabled val="1"/>
        </dgm:presLayoutVars>
      </dgm:prSet>
      <dgm:spPr/>
      <dgm:t>
        <a:bodyPr/>
        <a:lstStyle/>
        <a:p>
          <a:endParaRPr lang="zh-CN" altLang="en-US"/>
        </a:p>
      </dgm:t>
    </dgm:pt>
    <dgm:pt modelId="{8F53A65A-5871-45D1-84C7-26EFE3EF2A16}" type="pres">
      <dgm:prSet presAssocID="{2FD90DFE-3271-43E9-97CA-2E50062F138C}" presName="childText" presStyleLbl="revTx" presStyleIdx="0" presStyleCnt="1" custLinFactNeighborY="8805">
        <dgm:presLayoutVars>
          <dgm:bulletEnabled val="1"/>
        </dgm:presLayoutVars>
      </dgm:prSet>
      <dgm:spPr/>
      <dgm:t>
        <a:bodyPr/>
        <a:lstStyle/>
        <a:p>
          <a:endParaRPr lang="zh-CN" altLang="en-US"/>
        </a:p>
      </dgm:t>
    </dgm:pt>
  </dgm:ptLst>
  <dgm:cxnLst>
    <dgm:cxn modelId="{C40016C3-53B9-4F82-9C7A-D3C52E0153B0}" type="presOf" srcId="{2FD90DFE-3271-43E9-97CA-2E50062F138C}" destId="{72BDD830-536C-4A1E-9351-4CD79496A144}" srcOrd="0" destOrd="0" presId="urn:microsoft.com/office/officeart/2005/8/layout/vList2"/>
    <dgm:cxn modelId="{D409628A-2A20-4F78-A131-80559C178838}" srcId="{2FD90DFE-3271-43E9-97CA-2E50062F138C}" destId="{601DEEF2-88E3-45F5-A729-4EAEB9DE545D}" srcOrd="0" destOrd="0" parTransId="{BCED85EB-3BB5-43CA-A1EB-7AB7552A1EA5}" sibTransId="{F21333E6-09DE-4D88-A62A-E58CF408EFFC}"/>
    <dgm:cxn modelId="{F2A4E137-3AE3-40A3-ABF2-613F33FFA2CF}" type="presOf" srcId="{421642D4-C352-4C01-8CC7-F23D2B800568}" destId="{EB5C3C7F-E370-467A-90DD-2BF0CE194220}" srcOrd="0" destOrd="0" presId="urn:microsoft.com/office/officeart/2005/8/layout/vList2"/>
    <dgm:cxn modelId="{C8F16A23-683D-41BA-AC27-F380C0E3226D}" srcId="{421642D4-C352-4C01-8CC7-F23D2B800568}" destId="{4707D671-066B-459A-919D-B09F8858660F}" srcOrd="3" destOrd="0" parTransId="{D98C5C00-0651-4AEC-AC20-FFD33D79B1E0}" sibTransId="{702B736E-C561-4A42-943C-3C89E73253DF}"/>
    <dgm:cxn modelId="{147B255C-1084-4F83-A66F-8765989B64AB}" type="presOf" srcId="{D40B9D32-5D2F-471E-AFFE-7C58920119BB}" destId="{2FC6C3A2-6587-43BC-A181-A7577458EE43}" srcOrd="0" destOrd="0" presId="urn:microsoft.com/office/officeart/2005/8/layout/vList2"/>
    <dgm:cxn modelId="{F396E5DA-4A29-4B56-933C-8A2D3B2D5101}" type="presOf" srcId="{4707D671-066B-459A-919D-B09F8858660F}" destId="{DA1A7DB1-A0D1-4C43-9750-42DA2F0590AF}" srcOrd="0" destOrd="0" presId="urn:microsoft.com/office/officeart/2005/8/layout/vList2"/>
    <dgm:cxn modelId="{EB141731-122B-44F7-982D-FB9C99249E21}" type="presOf" srcId="{8A5EEB1F-C805-430D-BE01-9E53D4BEBAE2}" destId="{320F69A5-A7F9-435D-A4C6-1D2B9D24E8F5}" srcOrd="0" destOrd="0" presId="urn:microsoft.com/office/officeart/2005/8/layout/vList2"/>
    <dgm:cxn modelId="{7B6DC2D8-E85B-4DBF-A886-5E89E8F16274}" type="presOf" srcId="{601DEEF2-88E3-45F5-A729-4EAEB9DE545D}" destId="{8F53A65A-5871-45D1-84C7-26EFE3EF2A16}" srcOrd="0" destOrd="0" presId="urn:microsoft.com/office/officeart/2005/8/layout/vList2"/>
    <dgm:cxn modelId="{270FF192-1F30-4DE6-B408-9413C64F5484}" type="presOf" srcId="{6947F2E6-FDF3-4A90-849D-BBCFE59EB3E8}" destId="{27B7E26B-FC33-4528-A471-C8D643B78FF9}" srcOrd="0" destOrd="0" presId="urn:microsoft.com/office/officeart/2005/8/layout/vList2"/>
    <dgm:cxn modelId="{44E9CE2D-D48B-48A7-8F94-2EF1CB8474CB}" srcId="{421642D4-C352-4C01-8CC7-F23D2B800568}" destId="{2FD90DFE-3271-43E9-97CA-2E50062F138C}" srcOrd="4" destOrd="0" parTransId="{DA6B7DD8-3AED-41FF-B432-759638B3008B}" sibTransId="{D5015332-D74F-48CE-9B47-F57BFA03105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0" destOrd="0" parTransId="{7EC753C0-719E-4409-85A6-66B3C5987811}" sibTransId="{FBFF2E4F-BFE7-4C02-82EF-E190730BA234}"/>
    <dgm:cxn modelId="{4C820CBF-759C-42A1-A020-485FCC9A12A8}" srcId="{421642D4-C352-4C01-8CC7-F23D2B800568}" destId="{D40B9D32-5D2F-471E-AFFE-7C58920119BB}" srcOrd="1" destOrd="0" parTransId="{793555CB-C80B-4F58-92CF-B97770D53515}" sibTransId="{94DFB558-6979-4030-896A-F4417750ABB6}"/>
    <dgm:cxn modelId="{40EA49D6-A99D-4419-B9A0-7370437DB484}" type="presParOf" srcId="{EB5C3C7F-E370-467A-90DD-2BF0CE194220}" destId="{320F69A5-A7F9-435D-A4C6-1D2B9D24E8F5}" srcOrd="0" destOrd="0" presId="urn:microsoft.com/office/officeart/2005/8/layout/vList2"/>
    <dgm:cxn modelId="{D0647D3C-C669-4976-A4D6-3FB7D72B9458}" type="presParOf" srcId="{EB5C3C7F-E370-467A-90DD-2BF0CE194220}" destId="{46881F93-89B9-4ABC-984A-799395C2E7B9}" srcOrd="1" destOrd="0" presId="urn:microsoft.com/office/officeart/2005/8/layout/vList2"/>
    <dgm:cxn modelId="{DCEA02FD-13D1-4ABE-AD8C-1B5684814398}" type="presParOf" srcId="{EB5C3C7F-E370-467A-90DD-2BF0CE194220}" destId="{2FC6C3A2-6587-43BC-A181-A7577458EE43}" srcOrd="2" destOrd="0" presId="urn:microsoft.com/office/officeart/2005/8/layout/vList2"/>
    <dgm:cxn modelId="{80BB95CB-D610-4C73-836E-14867C2C64BC}" type="presParOf" srcId="{EB5C3C7F-E370-467A-90DD-2BF0CE194220}" destId="{0B01EAF3-3086-46AD-BE96-DC5A992A9AA6}" srcOrd="3" destOrd="0" presId="urn:microsoft.com/office/officeart/2005/8/layout/vList2"/>
    <dgm:cxn modelId="{640A323F-40A9-439E-B78D-F3E730E2D3B6}" type="presParOf" srcId="{EB5C3C7F-E370-467A-90DD-2BF0CE194220}" destId="{27B7E26B-FC33-4528-A471-C8D643B78FF9}" srcOrd="4" destOrd="0" presId="urn:microsoft.com/office/officeart/2005/8/layout/vList2"/>
    <dgm:cxn modelId="{7BD3E595-CCE7-4337-B24E-18341DB06C6D}" type="presParOf" srcId="{EB5C3C7F-E370-467A-90DD-2BF0CE194220}" destId="{E1B1AF1B-339F-4B04-A8F9-99241ED451A4}" srcOrd="5" destOrd="0" presId="urn:microsoft.com/office/officeart/2005/8/layout/vList2"/>
    <dgm:cxn modelId="{C1EB284C-5F4A-434D-A14A-24CF7087858D}" type="presParOf" srcId="{EB5C3C7F-E370-467A-90DD-2BF0CE194220}" destId="{DA1A7DB1-A0D1-4C43-9750-42DA2F0590AF}" srcOrd="6" destOrd="0" presId="urn:microsoft.com/office/officeart/2005/8/layout/vList2"/>
    <dgm:cxn modelId="{80734A41-828B-4164-AFAD-BEDFF5953A08}" type="presParOf" srcId="{EB5C3C7F-E370-467A-90DD-2BF0CE194220}" destId="{CE88A159-7241-4030-A003-2E0B49F097D8}" srcOrd="7" destOrd="0" presId="urn:microsoft.com/office/officeart/2005/8/layout/vList2"/>
    <dgm:cxn modelId="{ADF2AEFB-39EE-4D67-9DCD-BEB17153F128}" type="presParOf" srcId="{EB5C3C7F-E370-467A-90DD-2BF0CE194220}" destId="{72BDD830-536C-4A1E-9351-4CD79496A144}" srcOrd="8" destOrd="0" presId="urn:microsoft.com/office/officeart/2005/8/layout/vList2"/>
    <dgm:cxn modelId="{7AE04F7B-58C0-472A-AD21-E9CEEF8ED214}" type="presParOf" srcId="{EB5C3C7F-E370-467A-90DD-2BF0CE194220}" destId="{8F53A65A-5871-45D1-84C7-26EFE3EF2A1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0A980A-2A0D-44B4-AAC9-13FB6B4202EF}" type="doc">
      <dgm:prSet loTypeId="urn:microsoft.com/office/officeart/2005/8/layout/venn1" loCatId="relationship" qsTypeId="urn:microsoft.com/office/officeart/2005/8/quickstyle/3d2" qsCatId="3D" csTypeId="urn:microsoft.com/office/officeart/2005/8/colors/colorful5" csCatId="colorful" phldr="1"/>
      <dgm:spPr/>
    </dgm:pt>
    <dgm:pt modelId="{7969A312-97F4-4C58-8434-3DF0CC1B2597}">
      <dgm:prSet phldrT="[文本]" custT="1"/>
      <dgm:spPr/>
      <dgm:t>
        <a:bodyPr/>
        <a:lstStyle/>
        <a:p>
          <a:r>
            <a:rPr lang="zh-CN" altLang="en-US" sz="2000" dirty="0" smtClean="0"/>
            <a:t>机器学习（刘悦）</a:t>
          </a:r>
          <a:endParaRPr lang="zh-CN" altLang="en-US" sz="2000" dirty="0"/>
        </a:p>
      </dgm:t>
    </dgm:pt>
    <dgm:pt modelId="{D664887E-5F5B-400F-956B-57724B94842F}" type="parTrans" cxnId="{C7DF36B7-44FE-4E14-8E06-B99C0A50394A}">
      <dgm:prSet/>
      <dgm:spPr/>
      <dgm:t>
        <a:bodyPr/>
        <a:lstStyle/>
        <a:p>
          <a:endParaRPr lang="zh-CN" altLang="en-US" sz="1200"/>
        </a:p>
      </dgm:t>
    </dgm:pt>
    <dgm:pt modelId="{09407FD9-AA1D-4B4D-B9FB-4CB4198B2432}" type="sibTrans" cxnId="{C7DF36B7-44FE-4E14-8E06-B99C0A50394A}">
      <dgm:prSet/>
      <dgm:spPr/>
      <dgm:t>
        <a:bodyPr/>
        <a:lstStyle/>
        <a:p>
          <a:endParaRPr lang="zh-CN" altLang="en-US" sz="1200"/>
        </a:p>
      </dgm:t>
    </dgm:pt>
    <dgm:pt modelId="{3CBF300E-1DD6-4A80-A47D-8A9E6E333981}">
      <dgm:prSet phldrT="[文本]" custT="1"/>
      <dgm:spPr/>
      <dgm:t>
        <a:bodyPr/>
        <a:lstStyle/>
        <a:p>
          <a:r>
            <a:rPr lang="zh-CN" altLang="en-US" sz="2000" dirty="0" smtClean="0"/>
            <a:t>高温合金</a:t>
          </a:r>
          <a:endParaRPr lang="en-US" altLang="zh-CN" sz="2000" dirty="0" smtClean="0"/>
        </a:p>
        <a:p>
          <a:r>
            <a:rPr lang="zh-CN" altLang="en-US" sz="2000" dirty="0" smtClean="0"/>
            <a:t>（鲁老师等）</a:t>
          </a:r>
          <a:endParaRPr lang="zh-CN" altLang="en-US" sz="2000" dirty="0"/>
        </a:p>
      </dgm:t>
    </dgm:pt>
    <dgm:pt modelId="{20583828-A42B-4694-B368-0DB899FC4074}" type="parTrans" cxnId="{5DF0BCB1-A921-4E03-BA9C-2772CEB5BC77}">
      <dgm:prSet/>
      <dgm:spPr/>
      <dgm:t>
        <a:bodyPr/>
        <a:lstStyle/>
        <a:p>
          <a:endParaRPr lang="zh-CN" altLang="en-US" sz="1200"/>
        </a:p>
      </dgm:t>
    </dgm:pt>
    <dgm:pt modelId="{673433F5-DBA1-4F0B-AC30-E54D603BD5A6}" type="sibTrans" cxnId="{5DF0BCB1-A921-4E03-BA9C-2772CEB5BC77}">
      <dgm:prSet/>
      <dgm:spPr/>
      <dgm:t>
        <a:bodyPr/>
        <a:lstStyle/>
        <a:p>
          <a:endParaRPr lang="zh-CN" altLang="en-US" sz="1200"/>
        </a:p>
      </dgm:t>
    </dgm:pt>
    <dgm:pt modelId="{AC423FB5-AA1E-4B47-AE92-C047903F6315}">
      <dgm:prSet phldrT="[文本]" custT="1"/>
      <dgm:spPr/>
      <dgm:t>
        <a:bodyPr/>
        <a:lstStyle/>
        <a:p>
          <a:r>
            <a:rPr lang="zh-CN" altLang="en-US" sz="2000" b="1" dirty="0" smtClean="0"/>
            <a:t>物理</a:t>
          </a:r>
          <a:endParaRPr lang="en-US" altLang="zh-CN" sz="2000" b="1" dirty="0" smtClean="0"/>
        </a:p>
        <a:p>
          <a:r>
            <a:rPr lang="zh-CN" altLang="en-US" sz="2000" b="1" dirty="0" smtClean="0"/>
            <a:t>（施思齐</a:t>
          </a:r>
          <a:r>
            <a:rPr lang="zh-CN" altLang="en-US" sz="2000" dirty="0" smtClean="0"/>
            <a:t>）</a:t>
          </a:r>
          <a:endParaRPr lang="zh-CN" altLang="en-US" sz="2000" dirty="0"/>
        </a:p>
      </dgm:t>
    </dgm:pt>
    <dgm:pt modelId="{52156855-637C-4E0E-A78D-1C6C0155985F}" type="parTrans" cxnId="{314CD987-43AC-4A0C-894B-366C248D37BF}">
      <dgm:prSet/>
      <dgm:spPr/>
      <dgm:t>
        <a:bodyPr/>
        <a:lstStyle/>
        <a:p>
          <a:endParaRPr lang="zh-CN" altLang="en-US" sz="1200"/>
        </a:p>
      </dgm:t>
    </dgm:pt>
    <dgm:pt modelId="{FBEC018B-8FA8-4DD2-B6D4-3BB5631DB0BD}" type="sibTrans" cxnId="{314CD987-43AC-4A0C-894B-366C248D37BF}">
      <dgm:prSet/>
      <dgm:spPr/>
      <dgm:t>
        <a:bodyPr/>
        <a:lstStyle/>
        <a:p>
          <a:endParaRPr lang="zh-CN" altLang="en-US" sz="1200"/>
        </a:p>
      </dgm:t>
    </dgm:pt>
    <dgm:pt modelId="{ECB54BEC-8F83-4DAE-A34D-BBE310CF7024}" type="pres">
      <dgm:prSet presAssocID="{350A980A-2A0D-44B4-AAC9-13FB6B4202EF}" presName="compositeShape" presStyleCnt="0">
        <dgm:presLayoutVars>
          <dgm:chMax val="7"/>
          <dgm:dir/>
          <dgm:resizeHandles val="exact"/>
        </dgm:presLayoutVars>
      </dgm:prSet>
      <dgm:spPr/>
    </dgm:pt>
    <dgm:pt modelId="{613280FE-423A-4967-AF4A-31395C2BE201}" type="pres">
      <dgm:prSet presAssocID="{7969A312-97F4-4C58-8434-3DF0CC1B2597}" presName="circ1" presStyleLbl="vennNode1" presStyleIdx="0" presStyleCnt="3"/>
      <dgm:spPr/>
      <dgm:t>
        <a:bodyPr/>
        <a:lstStyle/>
        <a:p>
          <a:endParaRPr lang="zh-CN" altLang="en-US"/>
        </a:p>
      </dgm:t>
    </dgm:pt>
    <dgm:pt modelId="{BC1F5A71-CC65-4DB6-ABD8-2D4BA737BE26}" type="pres">
      <dgm:prSet presAssocID="{7969A312-97F4-4C58-8434-3DF0CC1B2597}" presName="circ1Tx" presStyleLbl="revTx" presStyleIdx="0" presStyleCnt="0">
        <dgm:presLayoutVars>
          <dgm:chMax val="0"/>
          <dgm:chPref val="0"/>
          <dgm:bulletEnabled val="1"/>
        </dgm:presLayoutVars>
      </dgm:prSet>
      <dgm:spPr/>
      <dgm:t>
        <a:bodyPr/>
        <a:lstStyle/>
        <a:p>
          <a:endParaRPr lang="zh-CN" altLang="en-US"/>
        </a:p>
      </dgm:t>
    </dgm:pt>
    <dgm:pt modelId="{5F8AFD0E-3571-41CF-A1BC-60F056201140}" type="pres">
      <dgm:prSet presAssocID="{3CBF300E-1DD6-4A80-A47D-8A9E6E333981}" presName="circ2" presStyleLbl="vennNode1" presStyleIdx="1" presStyleCnt="3"/>
      <dgm:spPr/>
      <dgm:t>
        <a:bodyPr/>
        <a:lstStyle/>
        <a:p>
          <a:endParaRPr lang="zh-CN" altLang="en-US"/>
        </a:p>
      </dgm:t>
    </dgm:pt>
    <dgm:pt modelId="{E764F8B7-EF56-41AC-8BAA-8E8DA3276737}" type="pres">
      <dgm:prSet presAssocID="{3CBF300E-1DD6-4A80-A47D-8A9E6E333981}" presName="circ2Tx" presStyleLbl="revTx" presStyleIdx="0" presStyleCnt="0">
        <dgm:presLayoutVars>
          <dgm:chMax val="0"/>
          <dgm:chPref val="0"/>
          <dgm:bulletEnabled val="1"/>
        </dgm:presLayoutVars>
      </dgm:prSet>
      <dgm:spPr/>
      <dgm:t>
        <a:bodyPr/>
        <a:lstStyle/>
        <a:p>
          <a:endParaRPr lang="zh-CN" altLang="en-US"/>
        </a:p>
      </dgm:t>
    </dgm:pt>
    <dgm:pt modelId="{34152195-04F0-4B24-AF47-533D3D6E6B5F}" type="pres">
      <dgm:prSet presAssocID="{AC423FB5-AA1E-4B47-AE92-C047903F6315}" presName="circ3" presStyleLbl="vennNode1" presStyleIdx="2" presStyleCnt="3"/>
      <dgm:spPr/>
      <dgm:t>
        <a:bodyPr/>
        <a:lstStyle/>
        <a:p>
          <a:endParaRPr lang="zh-CN" altLang="en-US"/>
        </a:p>
      </dgm:t>
    </dgm:pt>
    <dgm:pt modelId="{42A82E37-E750-4792-A631-FF19AE642CCF}" type="pres">
      <dgm:prSet presAssocID="{AC423FB5-AA1E-4B47-AE92-C047903F6315}" presName="circ3Tx" presStyleLbl="revTx" presStyleIdx="0" presStyleCnt="0">
        <dgm:presLayoutVars>
          <dgm:chMax val="0"/>
          <dgm:chPref val="0"/>
          <dgm:bulletEnabled val="1"/>
        </dgm:presLayoutVars>
      </dgm:prSet>
      <dgm:spPr/>
      <dgm:t>
        <a:bodyPr/>
        <a:lstStyle/>
        <a:p>
          <a:endParaRPr lang="zh-CN" altLang="en-US"/>
        </a:p>
      </dgm:t>
    </dgm:pt>
  </dgm:ptLst>
  <dgm:cxnLst>
    <dgm:cxn modelId="{314CD987-43AC-4A0C-894B-366C248D37BF}" srcId="{350A980A-2A0D-44B4-AAC9-13FB6B4202EF}" destId="{AC423FB5-AA1E-4B47-AE92-C047903F6315}" srcOrd="2" destOrd="0" parTransId="{52156855-637C-4E0E-A78D-1C6C0155985F}" sibTransId="{FBEC018B-8FA8-4DD2-B6D4-3BB5631DB0BD}"/>
    <dgm:cxn modelId="{E3C9A05A-E2FB-4070-A136-63EC78E70D28}" type="presOf" srcId="{AC423FB5-AA1E-4B47-AE92-C047903F6315}" destId="{42A82E37-E750-4792-A631-FF19AE642CCF}" srcOrd="1" destOrd="0" presId="urn:microsoft.com/office/officeart/2005/8/layout/venn1"/>
    <dgm:cxn modelId="{5DF0BCB1-A921-4E03-BA9C-2772CEB5BC77}" srcId="{350A980A-2A0D-44B4-AAC9-13FB6B4202EF}" destId="{3CBF300E-1DD6-4A80-A47D-8A9E6E333981}" srcOrd="1" destOrd="0" parTransId="{20583828-A42B-4694-B368-0DB899FC4074}" sibTransId="{673433F5-DBA1-4F0B-AC30-E54D603BD5A6}"/>
    <dgm:cxn modelId="{94D7DF8E-1C9B-4A93-BE2A-32400941DC77}" type="presOf" srcId="{3CBF300E-1DD6-4A80-A47D-8A9E6E333981}" destId="{5F8AFD0E-3571-41CF-A1BC-60F056201140}" srcOrd="0" destOrd="0" presId="urn:microsoft.com/office/officeart/2005/8/layout/venn1"/>
    <dgm:cxn modelId="{C7DF36B7-44FE-4E14-8E06-B99C0A50394A}" srcId="{350A980A-2A0D-44B4-AAC9-13FB6B4202EF}" destId="{7969A312-97F4-4C58-8434-3DF0CC1B2597}" srcOrd="0" destOrd="0" parTransId="{D664887E-5F5B-400F-956B-57724B94842F}" sibTransId="{09407FD9-AA1D-4B4D-B9FB-4CB4198B2432}"/>
    <dgm:cxn modelId="{2CC440E9-38A1-4EE4-8F6C-1A42DABCDE73}" type="presOf" srcId="{350A980A-2A0D-44B4-AAC9-13FB6B4202EF}" destId="{ECB54BEC-8F83-4DAE-A34D-BBE310CF7024}" srcOrd="0" destOrd="0" presId="urn:microsoft.com/office/officeart/2005/8/layout/venn1"/>
    <dgm:cxn modelId="{C8658F2B-6902-45BC-A399-5F313D9A6D10}" type="presOf" srcId="{7969A312-97F4-4C58-8434-3DF0CC1B2597}" destId="{613280FE-423A-4967-AF4A-31395C2BE201}" srcOrd="0" destOrd="0" presId="urn:microsoft.com/office/officeart/2005/8/layout/venn1"/>
    <dgm:cxn modelId="{2EFA4E4E-4EE4-4FAB-9146-D0A26EB03CA1}" type="presOf" srcId="{3CBF300E-1DD6-4A80-A47D-8A9E6E333981}" destId="{E764F8B7-EF56-41AC-8BAA-8E8DA3276737}" srcOrd="1" destOrd="0" presId="urn:microsoft.com/office/officeart/2005/8/layout/venn1"/>
    <dgm:cxn modelId="{B71DD8B9-1CFD-4569-9CA4-E2CBB3E58B82}" type="presOf" srcId="{7969A312-97F4-4C58-8434-3DF0CC1B2597}" destId="{BC1F5A71-CC65-4DB6-ABD8-2D4BA737BE26}" srcOrd="1" destOrd="0" presId="urn:microsoft.com/office/officeart/2005/8/layout/venn1"/>
    <dgm:cxn modelId="{5A80AF52-86E0-433E-A17E-44AD78B3DC44}" type="presOf" srcId="{AC423FB5-AA1E-4B47-AE92-C047903F6315}" destId="{34152195-04F0-4B24-AF47-533D3D6E6B5F}" srcOrd="0" destOrd="0" presId="urn:microsoft.com/office/officeart/2005/8/layout/venn1"/>
    <dgm:cxn modelId="{0A63C353-3F98-4898-BCFE-9E70F203DF48}" type="presParOf" srcId="{ECB54BEC-8F83-4DAE-A34D-BBE310CF7024}" destId="{613280FE-423A-4967-AF4A-31395C2BE201}" srcOrd="0" destOrd="0" presId="urn:microsoft.com/office/officeart/2005/8/layout/venn1"/>
    <dgm:cxn modelId="{A2FAF3A7-FD77-49F1-9AD0-9A19A655E075}" type="presParOf" srcId="{ECB54BEC-8F83-4DAE-A34D-BBE310CF7024}" destId="{BC1F5A71-CC65-4DB6-ABD8-2D4BA737BE26}" srcOrd="1" destOrd="0" presId="urn:microsoft.com/office/officeart/2005/8/layout/venn1"/>
    <dgm:cxn modelId="{95C7E9C7-7463-4771-B1D6-E7039985E59F}" type="presParOf" srcId="{ECB54BEC-8F83-4DAE-A34D-BBE310CF7024}" destId="{5F8AFD0E-3571-41CF-A1BC-60F056201140}" srcOrd="2" destOrd="0" presId="urn:microsoft.com/office/officeart/2005/8/layout/venn1"/>
    <dgm:cxn modelId="{37597902-40AF-4078-BB87-7DB927E40209}" type="presParOf" srcId="{ECB54BEC-8F83-4DAE-A34D-BBE310CF7024}" destId="{E764F8B7-EF56-41AC-8BAA-8E8DA3276737}" srcOrd="3" destOrd="0" presId="urn:microsoft.com/office/officeart/2005/8/layout/venn1"/>
    <dgm:cxn modelId="{99285975-D682-498F-9B50-9224F26DC8DE}" type="presParOf" srcId="{ECB54BEC-8F83-4DAE-A34D-BBE310CF7024}" destId="{34152195-04F0-4B24-AF47-533D3D6E6B5F}" srcOrd="4" destOrd="0" presId="urn:microsoft.com/office/officeart/2005/8/layout/venn1"/>
    <dgm:cxn modelId="{61DDD2A3-B05F-4232-BC76-F5EF29611772}" type="presParOf" srcId="{ECB54BEC-8F83-4DAE-A34D-BBE310CF7024}" destId="{42A82E37-E750-4792-A631-FF19AE642CCF}"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solidFill>
            </a:rPr>
            <a:t>相关工作基础</a:t>
          </a:r>
          <a:endParaRPr lang="zh-CN" altLang="en-US" dirty="0">
            <a:solidFill>
              <a:schemeClr val="tx1"/>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513CF4A7-FC7D-485E-BFCC-44C789BEC7D8}" type="presOf" srcId="{1488A9EF-38C5-453B-BF6E-0B8EF910D552}" destId="{CB053569-2367-4401-9257-A2E1BD3CDD98}" srcOrd="0" destOrd="2" presId="urn:microsoft.com/office/officeart/2005/8/layout/vList2"/>
    <dgm:cxn modelId="{71D76E8A-2089-4126-9D66-C5F04C34DED9}" type="presOf" srcId="{ED717D3C-12D7-4C82-9A24-C9144B86E759}" destId="{0BD9CFF3-BD5C-4496-A5C0-71614AF6C6BB}"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9CE3F9C6-E644-4523-AB2A-6DFCEFBE7B08}" type="presOf" srcId="{A2D2D7A3-6A0C-42F0-B186-08CB729A62AB}" destId="{CB053569-2367-4401-9257-A2E1BD3CDD98}" srcOrd="0" destOrd="1" presId="urn:microsoft.com/office/officeart/2005/8/layout/vList2"/>
    <dgm:cxn modelId="{40F3E32B-B848-42D9-8E1D-F82D03A3DEFE}"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AABA1E2A-D2D3-4923-A084-FB37171C67AF}" type="presOf" srcId="{91CA6169-63BB-4252-84B0-21F2483DB262}" destId="{470F9343-84EB-47B7-AFB9-4C65E7792209}" srcOrd="0" destOrd="1"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BD65440-A251-4667-8423-3C09B6C410E9}" type="presOf" srcId="{FE0B8CEE-7931-4C6C-ABAD-786E9B835F96}" destId="{25B85B47-B55F-40A6-95E0-5ED6A9B870BF}"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5D56C2AC-03D9-486E-8919-2CEB12C56F7F}" type="presOf" srcId="{93B1E033-B87A-4F97-9BDA-5DB8FB2C8CC1}" destId="{470F9343-84EB-47B7-AFB9-4C65E7792209}" srcOrd="0" destOrd="0" presId="urn:microsoft.com/office/officeart/2005/8/layout/vList2"/>
    <dgm:cxn modelId="{33C48863-035C-4886-B09F-91CE20F181F8}"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ADD5B7C9-8E67-4B90-9C11-49596B5EFC87}" type="presOf" srcId="{CB3DFCC2-8358-4E76-B406-E75AFCF91BE7}" destId="{D7227EC1-8280-43E2-A758-CF17242A0E78}" srcOrd="0" destOrd="0" presId="urn:microsoft.com/office/officeart/2005/8/layout/vList2"/>
    <dgm:cxn modelId="{E6A38DDA-37E2-405D-80C1-951561325DC2}" type="presOf" srcId="{96546131-4885-47DF-8F75-B5E80A5EB97D}" destId="{CB053569-2367-4401-9257-A2E1BD3CDD98}"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D88AB13B-576E-4905-B5E3-B9AEFDCE63A7}" type="presParOf" srcId="{E31A7A90-9CD5-4F7D-BB1D-2BA0EB5BD2C5}" destId="{D7A831F6-224E-4255-B33E-DD2359E3B625}" srcOrd="0" destOrd="0" presId="urn:microsoft.com/office/officeart/2005/8/layout/vList2"/>
    <dgm:cxn modelId="{D6CCD7C4-AFE2-4754-A0ED-542F7D5CABF3}" type="presParOf" srcId="{E31A7A90-9CD5-4F7D-BB1D-2BA0EB5BD2C5}" destId="{D7227EC1-8280-43E2-A758-CF17242A0E78}" srcOrd="1" destOrd="0" presId="urn:microsoft.com/office/officeart/2005/8/layout/vList2"/>
    <dgm:cxn modelId="{7E2A281D-DAA3-4A9B-B18B-D6D337D6FE4B}" type="presParOf" srcId="{E31A7A90-9CD5-4F7D-BB1D-2BA0EB5BD2C5}" destId="{0BD9CFF3-BD5C-4496-A5C0-71614AF6C6BB}" srcOrd="2" destOrd="0" presId="urn:microsoft.com/office/officeart/2005/8/layout/vList2"/>
    <dgm:cxn modelId="{92F8BE30-417E-43AC-99E6-BDE720B8B1B5}" type="presParOf" srcId="{E31A7A90-9CD5-4F7D-BB1D-2BA0EB5BD2C5}" destId="{CB053569-2367-4401-9257-A2E1BD3CDD98}" srcOrd="3" destOrd="0" presId="urn:microsoft.com/office/officeart/2005/8/layout/vList2"/>
    <dgm:cxn modelId="{70EAC90A-3E70-4FF4-AA19-0CC8ECCD72D5}" type="presParOf" srcId="{E31A7A90-9CD5-4F7D-BB1D-2BA0EB5BD2C5}" destId="{25B85B47-B55F-40A6-95E0-5ED6A9B870BF}" srcOrd="4" destOrd="0" presId="urn:microsoft.com/office/officeart/2005/8/layout/vList2"/>
    <dgm:cxn modelId="{B01D8D22-8EA3-48A3-9B49-7FF166F2953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材料科学中的机器学习</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a:ln>
          <a:solidFill>
            <a:srgbClr val="7030A0"/>
          </a:solidFill>
        </a:ln>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tx1"/>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8CCFAC51-0DDB-46FF-9362-C670B9EE3FBF}"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4EC25E7-B8A0-4A32-983C-0BD0A1B903FC}" type="presOf" srcId="{1488A9EF-38C5-453B-BF6E-0B8EF910D552}" destId="{CB053569-2367-4401-9257-A2E1BD3CDD98}" srcOrd="0" destOrd="2" presId="urn:microsoft.com/office/officeart/2005/8/layout/vList2"/>
    <dgm:cxn modelId="{800E0A31-48D6-44EB-9FD8-38E9BE76EB73}"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2A1C064C-32F8-489B-9860-227157172FC9}" srcId="{FE0B8CEE-7931-4C6C-ABAD-786E9B835F96}" destId="{91CA6169-63BB-4252-84B0-21F2483DB262}" srcOrd="1" destOrd="0" parTransId="{75A4F33F-2BB8-40E7-B41D-E64750DB3DDA}" sibTransId="{B873B5A9-1D9F-4CE6-8FDD-00A40DE8C404}"/>
    <dgm:cxn modelId="{3C05104F-6D50-4555-943E-2A9476B55F27}" type="presOf" srcId="{96546131-4885-47DF-8F75-B5E80A5EB97D}" destId="{CB053569-2367-4401-9257-A2E1BD3CDD98}"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8E637388-C63D-4A99-8DC7-EEC7587A0F9F}" type="presOf" srcId="{93B1E033-B87A-4F97-9BDA-5DB8FB2C8CC1}" destId="{470F9343-84EB-47B7-AFB9-4C65E7792209}" srcOrd="0" destOrd="0" presId="urn:microsoft.com/office/officeart/2005/8/layout/vList2"/>
    <dgm:cxn modelId="{BDEF8AD8-1A58-4961-85FE-8DBCDAFCB295}" type="presOf" srcId="{91CA6169-63BB-4252-84B0-21F2483DB262}" destId="{470F9343-84EB-47B7-AFB9-4C65E7792209}" srcOrd="0" destOrd="1" presId="urn:microsoft.com/office/officeart/2005/8/layout/vList2"/>
    <dgm:cxn modelId="{A8B956A1-99AE-4B2F-A24C-94D51EA3CFE2}" type="presOf" srcId="{ED717D3C-12D7-4C82-9A24-C9144B86E759}" destId="{0BD9CFF3-BD5C-4496-A5C0-71614AF6C6BB}" srcOrd="0" destOrd="0" presId="urn:microsoft.com/office/officeart/2005/8/layout/vList2"/>
    <dgm:cxn modelId="{A5F77C89-15B9-4439-9A1A-8FFA3874E4BA}"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CF2301D-C773-4FC5-8806-BEA2E15C6813}" type="presOf" srcId="{A2D2D7A3-6A0C-42F0-B186-08CB729A62AB}" destId="{CB053569-2367-4401-9257-A2E1BD3CDD98}" srcOrd="0" destOrd="1" presId="urn:microsoft.com/office/officeart/2005/8/layout/vList2"/>
    <dgm:cxn modelId="{1D9C0E6B-52F6-425A-8841-CA51135D9FE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743690B-FBDF-4B32-BA9C-24B34433EA52}" type="presParOf" srcId="{E31A7A90-9CD5-4F7D-BB1D-2BA0EB5BD2C5}" destId="{D7A831F6-224E-4255-B33E-DD2359E3B625}" srcOrd="0" destOrd="0" presId="urn:microsoft.com/office/officeart/2005/8/layout/vList2"/>
    <dgm:cxn modelId="{92FDDD7C-B9DB-484A-AB4A-1EAB27E99267}" type="presParOf" srcId="{E31A7A90-9CD5-4F7D-BB1D-2BA0EB5BD2C5}" destId="{D7227EC1-8280-43E2-A758-CF17242A0E78}" srcOrd="1" destOrd="0" presId="urn:microsoft.com/office/officeart/2005/8/layout/vList2"/>
    <dgm:cxn modelId="{17135848-0AEF-4765-91C1-4680D8150F44}" type="presParOf" srcId="{E31A7A90-9CD5-4F7D-BB1D-2BA0EB5BD2C5}" destId="{0BD9CFF3-BD5C-4496-A5C0-71614AF6C6BB}" srcOrd="2" destOrd="0" presId="urn:microsoft.com/office/officeart/2005/8/layout/vList2"/>
    <dgm:cxn modelId="{698F7F62-0E4F-4348-B228-9B54941CD325}" type="presParOf" srcId="{E31A7A90-9CD5-4F7D-BB1D-2BA0EB5BD2C5}" destId="{CB053569-2367-4401-9257-A2E1BD3CDD98}" srcOrd="3" destOrd="0" presId="urn:microsoft.com/office/officeart/2005/8/layout/vList2"/>
    <dgm:cxn modelId="{1F332AB3-7F5D-4B3A-B9CC-A102306AB1A7}" type="presParOf" srcId="{E31A7A90-9CD5-4F7D-BB1D-2BA0EB5BD2C5}" destId="{25B85B47-B55F-40A6-95E0-5ED6A9B870BF}" srcOrd="4" destOrd="0" presId="urn:microsoft.com/office/officeart/2005/8/layout/vList2"/>
    <dgm:cxn modelId="{407BFCAA-150E-4BE9-8937-7AD99B5DD26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8F51C6A7-BE56-45B5-B85C-AA7909824FC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4F322A02-737C-45AF-99BE-B7A9086EC120}" type="parTrans" cxnId="{453CF599-265A-43E9-8CA9-3E730908D9BB}">
      <dgm:prSet/>
      <dgm:spPr/>
      <dgm:t>
        <a:bodyPr/>
        <a:lstStyle/>
        <a:p>
          <a:endParaRPr lang="zh-CN" altLang="en-US"/>
        </a:p>
      </dgm:t>
    </dgm:pt>
    <dgm:pt modelId="{286881E9-0DBE-4F92-A7A9-33282C837ECD}" type="sibTrans" cxnId="{453CF599-265A-43E9-8CA9-3E730908D9BB}">
      <dgm:prSet/>
      <dgm:spPr/>
      <dgm:t>
        <a:bodyPr/>
        <a:lstStyle/>
        <a:p>
          <a:endParaRPr lang="zh-CN" altLang="en-US"/>
        </a:p>
      </dgm:t>
    </dgm:pt>
    <dgm:pt modelId="{813C96A6-94C2-4DB7-9EE8-4A4F32216938}">
      <dgm:prSet/>
      <dgm:spPr/>
      <dgm:t>
        <a:bodyPr/>
        <a:lstStyle/>
        <a:p>
          <a:r>
            <a:rPr lang="zh-CN" altLang="en-US" dirty="0" smtClean="0">
              <a:solidFill>
                <a:schemeClr val="tx1">
                  <a:lumMod val="50000"/>
                  <a:lumOff val="50000"/>
                </a:schemeClr>
              </a:solidFill>
            </a:rPr>
            <a:t>合作形式</a:t>
          </a:r>
          <a:endParaRPr lang="zh-CN" altLang="en-US" dirty="0">
            <a:solidFill>
              <a:schemeClr val="tx1">
                <a:lumMod val="50000"/>
                <a:lumOff val="50000"/>
              </a:schemeClr>
            </a:solidFill>
          </a:endParaRPr>
        </a:p>
      </dgm:t>
    </dgm:pt>
    <dgm:pt modelId="{1F19250A-BA45-404A-A9CB-E82A19C0BBEC}" type="parTrans" cxnId="{51C54EC5-523D-4C20-9487-DCCDC6DE571A}">
      <dgm:prSet/>
      <dgm:spPr/>
      <dgm:t>
        <a:bodyPr/>
        <a:lstStyle/>
        <a:p>
          <a:endParaRPr lang="zh-CN" altLang="en-US"/>
        </a:p>
      </dgm:t>
    </dgm:pt>
    <dgm:pt modelId="{594C5960-C9E1-4177-8093-494A82F1C7C4}" type="sibTrans" cxnId="{51C54EC5-523D-4C20-9487-DCCDC6DE571A}">
      <dgm:prSet/>
      <dgm:spPr/>
      <dgm:t>
        <a:bodyPr/>
        <a:lstStyle/>
        <a:p>
          <a:endParaRPr lang="zh-CN" altLang="en-US"/>
        </a:p>
      </dgm:t>
    </dgm:pt>
    <dgm:pt modelId="{46EE9481-D5C8-40B7-9AC0-36A8356C4054}">
      <dgm:prSet/>
      <dgm:spPr/>
      <dgm:t>
        <a:bodyPr/>
        <a:lstStyle/>
        <a:p>
          <a:r>
            <a:rPr lang="zh-CN" altLang="en-US" dirty="0" smtClean="0">
              <a:solidFill>
                <a:schemeClr val="tx1">
                  <a:lumMod val="50000"/>
                  <a:lumOff val="50000"/>
                </a:schemeClr>
              </a:solidFill>
            </a:rPr>
            <a:t>机器学习在材料科学中的应用</a:t>
          </a:r>
          <a:endParaRPr lang="zh-CN" altLang="en-US" dirty="0">
            <a:solidFill>
              <a:schemeClr val="tx1">
                <a:lumMod val="50000"/>
                <a:lumOff val="50000"/>
              </a:schemeClr>
            </a:solidFill>
          </a:endParaRPr>
        </a:p>
      </dgm:t>
    </dgm:pt>
    <dgm:pt modelId="{38EF6617-6B6C-4B27-99F1-D8BF3DCD965F}" type="parTrans" cxnId="{8865CAC2-915D-4D8C-9BA2-31AB9DAA7EE0}">
      <dgm:prSet/>
      <dgm:spPr/>
      <dgm:t>
        <a:bodyPr/>
        <a:lstStyle/>
        <a:p>
          <a:endParaRPr lang="zh-CN" altLang="en-US"/>
        </a:p>
      </dgm:t>
    </dgm:pt>
    <dgm:pt modelId="{FFD5788B-9C1D-4EE9-BD75-774A3B22F19A}" type="sibTrans" cxnId="{8865CAC2-915D-4D8C-9BA2-31AB9DAA7EE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86F541E3-3B03-4D5F-A67A-A2785C166937}" type="presOf" srcId="{46EE9481-D5C8-40B7-9AC0-36A8356C4054}" destId="{470F9343-84EB-47B7-AFB9-4C65E7792209}" srcOrd="0" destOrd="1"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51C54EC5-523D-4C20-9487-DCCDC6DE571A}" srcId="{ED717D3C-12D7-4C82-9A24-C9144B86E759}" destId="{813C96A6-94C2-4DB7-9EE8-4A4F32216938}" srcOrd="2" destOrd="0" parTransId="{1F19250A-BA45-404A-A9CB-E82A19C0BBEC}" sibTransId="{594C5960-C9E1-4177-8093-494A82F1C7C4}"/>
    <dgm:cxn modelId="{8865CAC2-915D-4D8C-9BA2-31AB9DAA7EE0}" srcId="{FE0B8CEE-7931-4C6C-ABAD-786E9B835F96}" destId="{46EE9481-D5C8-40B7-9AC0-36A8356C4054}" srcOrd="1" destOrd="0" parTransId="{38EF6617-6B6C-4B27-99F1-D8BF3DCD965F}" sibTransId="{FFD5788B-9C1D-4EE9-BD75-774A3B22F19A}"/>
    <dgm:cxn modelId="{E4A7687F-6AE2-46CD-93C3-3DB289E21C37}" type="presOf" srcId="{ED717D3C-12D7-4C82-9A24-C9144B86E759}" destId="{0BD9CFF3-BD5C-4496-A5C0-71614AF6C6BB}" srcOrd="0" destOrd="0" presId="urn:microsoft.com/office/officeart/2005/8/layout/vList2"/>
    <dgm:cxn modelId="{35E18574-FA3A-4DDB-82CC-3F7C3767F6B7}" type="presOf" srcId="{A6AD3BAA-9012-48AF-8113-54AD8DB43514}" destId="{E31A7A90-9CD5-4F7D-BB1D-2BA0EB5BD2C5}" srcOrd="0" destOrd="0" presId="urn:microsoft.com/office/officeart/2005/8/layout/vList2"/>
    <dgm:cxn modelId="{ACED9210-7979-4A74-BA5E-60E022E2E692}" type="presOf" srcId="{8F51C6A7-BE56-45B5-B85C-AA7909824FCB}" destId="{CB053569-2367-4401-9257-A2E1BD3CDD98}" srcOrd="0" destOrd="1" presId="urn:microsoft.com/office/officeart/2005/8/layout/vList2"/>
    <dgm:cxn modelId="{97CCB8E5-A59E-4A90-9186-9EDC715877D5}" type="presOf" srcId="{CB3DFCC2-8358-4E76-B406-E75AFCF91BE7}" destId="{D7227EC1-8280-43E2-A758-CF17242A0E78}" srcOrd="0" destOrd="0" presId="urn:microsoft.com/office/officeart/2005/8/layout/vList2"/>
    <dgm:cxn modelId="{5EFB37E6-3502-4FC6-8100-EAF1D196E2B2}"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A6666D0-EE07-4128-9793-A085D86DD544}" type="presOf" srcId="{813C96A6-94C2-4DB7-9EE8-4A4F32216938}" destId="{CB053569-2367-4401-9257-A2E1BD3CDD98}" srcOrd="0" destOrd="2" presId="urn:microsoft.com/office/officeart/2005/8/layout/vList2"/>
    <dgm:cxn modelId="{D303C4D6-6BEB-43A7-ACB5-0E10CD4B9226}" type="presOf" srcId="{93B1E033-B87A-4F97-9BDA-5DB8FB2C8CC1}" destId="{470F9343-84EB-47B7-AFB9-4C65E7792209}" srcOrd="0" destOrd="0" presId="urn:microsoft.com/office/officeart/2005/8/layout/vList2"/>
    <dgm:cxn modelId="{98400BCC-3192-4932-BFA0-1F17BD3BD837}" type="presOf" srcId="{09FEEF98-66D8-4266-9535-59667BCA2E50}" destId="{D7A831F6-224E-4255-B33E-DD2359E3B625}" srcOrd="0" destOrd="0" presId="urn:microsoft.com/office/officeart/2005/8/layout/vList2"/>
    <dgm:cxn modelId="{357379F5-BDD8-4154-BE8C-7797BB3144CB}" type="presOf" srcId="{96546131-4885-47DF-8F75-B5E80A5EB97D}" destId="{CB053569-2367-4401-9257-A2E1BD3CDD98}" srcOrd="0" destOrd="0" presId="urn:microsoft.com/office/officeart/2005/8/layout/vList2"/>
    <dgm:cxn modelId="{453CF599-265A-43E9-8CA9-3E730908D9BB}" srcId="{ED717D3C-12D7-4C82-9A24-C9144B86E759}" destId="{8F51C6A7-BE56-45B5-B85C-AA7909824FCB}" srcOrd="1" destOrd="0" parTransId="{4F322A02-737C-45AF-99BE-B7A9086EC120}" sibTransId="{286881E9-0DBE-4F92-A7A9-33282C837ECD}"/>
    <dgm:cxn modelId="{F47B8026-3A9A-40F3-B4A8-FCC0DCA6A730}" srcId="{A6AD3BAA-9012-48AF-8113-54AD8DB43514}" destId="{FE0B8CEE-7931-4C6C-ABAD-786E9B835F96}" srcOrd="2" destOrd="0" parTransId="{7E84AF53-2FA2-4DF4-96A1-DC3CD900E0A3}" sibTransId="{1FA52AE0-DFB7-42CE-A86F-60A71B16BDF1}"/>
    <dgm:cxn modelId="{DE8D945D-2EAD-4844-B27B-D077E3BC4439}" type="presParOf" srcId="{E31A7A90-9CD5-4F7D-BB1D-2BA0EB5BD2C5}" destId="{D7A831F6-224E-4255-B33E-DD2359E3B625}" srcOrd="0" destOrd="0" presId="urn:microsoft.com/office/officeart/2005/8/layout/vList2"/>
    <dgm:cxn modelId="{EF2A42F1-A178-4841-AC8E-5C5E06589679}" type="presParOf" srcId="{E31A7A90-9CD5-4F7D-BB1D-2BA0EB5BD2C5}" destId="{D7227EC1-8280-43E2-A758-CF17242A0E78}" srcOrd="1" destOrd="0" presId="urn:microsoft.com/office/officeart/2005/8/layout/vList2"/>
    <dgm:cxn modelId="{2E98BD71-507D-494F-B249-20F7F1D44526}" type="presParOf" srcId="{E31A7A90-9CD5-4F7D-BB1D-2BA0EB5BD2C5}" destId="{0BD9CFF3-BD5C-4496-A5C0-71614AF6C6BB}" srcOrd="2" destOrd="0" presId="urn:microsoft.com/office/officeart/2005/8/layout/vList2"/>
    <dgm:cxn modelId="{80C8CBE5-0A91-4BB0-88EC-670072139A11}" type="presParOf" srcId="{E31A7A90-9CD5-4F7D-BB1D-2BA0EB5BD2C5}" destId="{CB053569-2367-4401-9257-A2E1BD3CDD98}" srcOrd="3" destOrd="0" presId="urn:microsoft.com/office/officeart/2005/8/layout/vList2"/>
    <dgm:cxn modelId="{53AA15CB-4C11-4141-95D1-12FCDBE27EEA}" type="presParOf" srcId="{E31A7A90-9CD5-4F7D-BB1D-2BA0EB5BD2C5}" destId="{25B85B47-B55F-40A6-95E0-5ED6A9B870BF}" srcOrd="4" destOrd="0" presId="urn:microsoft.com/office/officeart/2005/8/layout/vList2"/>
    <dgm:cxn modelId="{32D7BC29-771D-41A1-BE5F-016D466DFBA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solidFill>
            </a:rPr>
            <a:t>研究内容</a:t>
          </a:r>
          <a:endParaRPr lang="zh-CN" altLang="en-US" dirty="0">
            <a:solidFill>
              <a:schemeClr val="tx1"/>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6715C541-29D3-46C7-8045-BAB340836820}" type="presOf" srcId="{FE0B8CEE-7931-4C6C-ABAD-786E9B835F96}" destId="{25B85B47-B55F-40A6-95E0-5ED6A9B870BF}"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AEC66E0B-B2F9-4C70-BACF-8A7758239F65}" type="presOf" srcId="{09FEEF98-66D8-4266-9535-59667BCA2E50}" destId="{D7A831F6-224E-4255-B33E-DD2359E3B625}" srcOrd="0" destOrd="0" presId="urn:microsoft.com/office/officeart/2005/8/layout/vList2"/>
    <dgm:cxn modelId="{B6A7406E-C48C-4B38-959D-DF05B0BD8806}"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3589B01C-1D9C-4B96-89BD-882ADF277B93}" type="presOf" srcId="{93B1E033-B87A-4F97-9BDA-5DB8FB2C8CC1}" destId="{470F9343-84EB-47B7-AFB9-4C65E7792209}" srcOrd="0" destOrd="0" presId="urn:microsoft.com/office/officeart/2005/8/layout/vList2"/>
    <dgm:cxn modelId="{D4B1D081-1413-4342-A190-CC9A404450E7}" type="presOf" srcId="{A6AD3BAA-9012-48AF-8113-54AD8DB43514}" destId="{E31A7A90-9CD5-4F7D-BB1D-2BA0EB5BD2C5}" srcOrd="0" destOrd="0" presId="urn:microsoft.com/office/officeart/2005/8/layout/vList2"/>
    <dgm:cxn modelId="{0CDE10A5-55F0-4C11-8C2B-F131F44AE172}" type="presOf" srcId="{CB3DFCC2-8358-4E76-B406-E75AFCF91BE7}" destId="{D7227EC1-8280-43E2-A758-CF17242A0E78}" srcOrd="0" destOrd="0" presId="urn:microsoft.com/office/officeart/2005/8/layout/vList2"/>
    <dgm:cxn modelId="{7071AACD-6B37-4248-BD83-4420CC7108D8}" type="presOf" srcId="{96546131-4885-47DF-8F75-B5E80A5EB97D}" destId="{CB053569-2367-4401-9257-A2E1BD3CDD98}" srcOrd="0" destOrd="0"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33ECF9FD-BF58-430C-8882-6A94D5CC7C61}"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94729372-AA9A-48F0-AB93-8F20D512E6F4}" type="presOf" srcId="{F5AC5097-C542-4FBA-9AA5-36D868B2FD5A}" destId="{CB053569-2367-4401-9257-A2E1BD3CDD98}" srcOrd="0" destOrd="1" presId="urn:microsoft.com/office/officeart/2005/8/layout/vList2"/>
    <dgm:cxn modelId="{27BFAF6E-1D36-48DB-A7F3-9B6543901001}" type="presOf" srcId="{91CA6169-63BB-4252-84B0-21F2483DB262}" destId="{470F9343-84EB-47B7-AFB9-4C65E7792209}"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998BE5C-0A07-48BA-A01E-9B9CC7FCFC0F}" type="presParOf" srcId="{E31A7A90-9CD5-4F7D-BB1D-2BA0EB5BD2C5}" destId="{D7A831F6-224E-4255-B33E-DD2359E3B625}" srcOrd="0" destOrd="0" presId="urn:microsoft.com/office/officeart/2005/8/layout/vList2"/>
    <dgm:cxn modelId="{DA9835D2-02CC-4501-A902-0A4A3BBF78D0}" type="presParOf" srcId="{E31A7A90-9CD5-4F7D-BB1D-2BA0EB5BD2C5}" destId="{D7227EC1-8280-43E2-A758-CF17242A0E78}" srcOrd="1" destOrd="0" presId="urn:microsoft.com/office/officeart/2005/8/layout/vList2"/>
    <dgm:cxn modelId="{6779BC1A-1E33-4FB1-BF11-C982747BEED5}" type="presParOf" srcId="{E31A7A90-9CD5-4F7D-BB1D-2BA0EB5BD2C5}" destId="{0BD9CFF3-BD5C-4496-A5C0-71614AF6C6BB}" srcOrd="2" destOrd="0" presId="urn:microsoft.com/office/officeart/2005/8/layout/vList2"/>
    <dgm:cxn modelId="{36D30809-15C6-4B1C-9937-E4B66D70D06D}" type="presParOf" srcId="{E31A7A90-9CD5-4F7D-BB1D-2BA0EB5BD2C5}" destId="{CB053569-2367-4401-9257-A2E1BD3CDD98}" srcOrd="3" destOrd="0" presId="urn:microsoft.com/office/officeart/2005/8/layout/vList2"/>
    <dgm:cxn modelId="{F74876AD-0185-46E7-B22A-B3064A06A5B4}" type="presParOf" srcId="{E31A7A90-9CD5-4F7D-BB1D-2BA0EB5BD2C5}" destId="{25B85B47-B55F-40A6-95E0-5ED6A9B870BF}" srcOrd="4" destOrd="0" presId="urn:microsoft.com/office/officeart/2005/8/layout/vList2"/>
    <dgm:cxn modelId="{6D0E459C-5AA0-4D6C-859D-3A5C86B5C7E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dirty="0" smtClean="0">
              <a:solidFill>
                <a:srgbClr val="C00000"/>
              </a:solidFill>
            </a:rPr>
            <a:t>‌‌</a:t>
          </a:r>
          <a:r>
            <a:rPr lang="zh-CN" altLang="en-US" b="1" dirty="0" smtClean="0">
              <a:solidFill>
                <a:srgbClr val="C00000"/>
              </a:solidFill>
            </a:rPr>
            <a:t>对于样本特征筛选</a:t>
          </a:r>
          <a:endParaRPr lang="zh-CN" altLang="en-US" b="1" dirty="0">
            <a:solidFill>
              <a:srgbClr val="C00000"/>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1" dirty="0" smtClean="0">
              <a:solidFill>
                <a:srgbClr val="C00000"/>
              </a:solidFill>
            </a:rPr>
            <a:t>机器学习模型</a:t>
          </a:r>
          <a:endParaRPr lang="zh-CN" altLang="en-US" b="1" dirty="0">
            <a:solidFill>
              <a:srgbClr val="C00000"/>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B4869B2-C230-4CE9-9827-77F93F5C4850}">
      <dgm:prSet phldrT="[文本]"/>
      <dgm:spPr/>
      <dgm:t>
        <a:bodyPr/>
        <a:lstStyle/>
        <a:p>
          <a:r>
            <a:rPr lang="zh-CN" altLang="en-US" dirty="0" smtClean="0"/>
            <a:t>希望针对具体的每个目标，有特别严谨的对目标函数的推导和解析</a:t>
          </a:r>
          <a:endParaRPr lang="zh-CN" altLang="en-US" dirty="0"/>
        </a:p>
      </dgm:t>
    </dgm:pt>
    <dgm:pt modelId="{401D8BA5-F6A1-4BF0-8CFB-B148B7EDC729}" type="parTrans" cxnId="{D25845C2-F2E8-4D11-995E-B4BC37F2511E}">
      <dgm:prSet/>
      <dgm:spPr/>
      <dgm:t>
        <a:bodyPr/>
        <a:lstStyle/>
        <a:p>
          <a:endParaRPr lang="zh-CN" altLang="en-US"/>
        </a:p>
      </dgm:t>
    </dgm:pt>
    <dgm:pt modelId="{8B960502-9A46-4A3C-91CC-75110259EBF8}" type="sibTrans" cxnId="{D25845C2-F2E8-4D11-995E-B4BC37F2511E}">
      <dgm:prSet/>
      <dgm:spPr/>
      <dgm:t>
        <a:bodyPr/>
        <a:lstStyle/>
        <a:p>
          <a:endParaRPr lang="zh-CN" altLang="en-US"/>
        </a:p>
      </dgm:t>
    </dgm:pt>
    <dgm:pt modelId="{4707D671-066B-459A-919D-B09F8858660F}">
      <dgm:prSet phldrT="[文本]"/>
      <dgm:spPr/>
      <dgm:t>
        <a:bodyPr/>
        <a:lstStyle/>
        <a:p>
          <a:r>
            <a:rPr lang="zh-CN" altLang="en-US" dirty="0" smtClean="0"/>
            <a:t>创新点‌</a:t>
          </a:r>
          <a:endParaRPr lang="zh-CN" altLang="en-US" dirty="0"/>
        </a:p>
      </dgm:t>
    </dgm:pt>
    <dgm:pt modelId="{D98C5C00-0651-4AEC-AC20-FFD33D79B1E0}" type="parTrans" cxnId="{C8F16A23-683D-41BA-AC27-F380C0E3226D}">
      <dgm:prSet/>
      <dgm:spPr/>
      <dgm:t>
        <a:bodyPr/>
        <a:lstStyle/>
        <a:p>
          <a:endParaRPr lang="zh-CN" altLang="en-US"/>
        </a:p>
      </dgm:t>
    </dgm:pt>
    <dgm:pt modelId="{702B736E-C561-4A42-943C-3C89E73253DF}" type="sibTrans" cxnId="{C8F16A23-683D-41BA-AC27-F380C0E3226D}">
      <dgm:prSet/>
      <dgm:spPr/>
      <dgm:t>
        <a:bodyPr/>
        <a:lstStyle/>
        <a:p>
          <a:endParaRPr lang="zh-CN" altLang="en-US"/>
        </a:p>
      </dgm:t>
    </dgm:pt>
    <dgm:pt modelId="{4315262C-2E09-45AC-BF1F-B0EFE6A52DFE}">
      <dgm:prSet phldrT="[文本]"/>
      <dgm:spPr/>
      <dgm:t>
        <a:bodyPr/>
        <a:lstStyle/>
        <a:p>
          <a:r>
            <a:rPr lang="zh-CN" altLang="en-US" dirty="0" smtClean="0"/>
            <a:t>在集成学习的预测中，对于每个模型有什么用，为什么用，为什么适用，必须给出严格的推导，否则只是单纯的集成不科学，就是要和专业知识紧密结合</a:t>
          </a:r>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70151D65-0B9E-479C-AF1F-2B464F5B8CAA}">
      <dgm:prSet phldrT="[文本]"/>
      <dgm:spPr/>
      <dgm:t>
        <a:bodyPr/>
        <a:lstStyle/>
        <a:p>
          <a:r>
            <a:rPr lang="zh-CN" altLang="en-US" dirty="0" smtClean="0"/>
            <a:t>必须保证不会去掉有用的特征
‌对于属性缺失的协同策略补全，对于补全的数据，必须从该学科给出严谨的解析与推导，以防填补错误</a:t>
          </a:r>
          <a:endParaRPr lang="zh-CN" altLang="en-US" dirty="0"/>
        </a:p>
      </dgm:t>
    </dgm:pt>
    <dgm:pt modelId="{AB48CE8C-52C1-4F49-AE74-783A8850E00E}" type="parTrans" cxnId="{DFC63D4C-0B6B-45C2-AA04-D909AD2C64F3}">
      <dgm:prSet/>
      <dgm:spPr/>
      <dgm:t>
        <a:bodyPr/>
        <a:lstStyle/>
        <a:p>
          <a:endParaRPr lang="zh-CN" altLang="en-US"/>
        </a:p>
      </dgm:t>
    </dgm:pt>
    <dgm:pt modelId="{DD04CD2C-E1AB-4535-8E0E-727164F997D4}" type="sibTrans" cxnId="{DFC63D4C-0B6B-45C2-AA04-D909AD2C64F3}">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B8CB846E-5B33-4AD8-AEDA-0B19376345B5}">
      <dgm:prSet phldrT="[文本]"/>
      <dgm:spPr/>
      <dgm:t>
        <a:bodyPr/>
        <a:lstStyle/>
        <a:p>
          <a:r>
            <a:rPr lang="zh-CN" altLang="en-US" b="1" dirty="0" smtClean="0">
              <a:solidFill>
                <a:srgbClr val="C00000"/>
              </a:solidFill>
            </a:rPr>
            <a:t>数据</a:t>
          </a:r>
          <a:endParaRPr lang="zh-CN" altLang="en-US" b="1" dirty="0">
            <a:solidFill>
              <a:srgbClr val="C00000"/>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8ED4BCDE-7431-40C9-841D-638FB63CA8DF}">
      <dgm:prSet phldrT="[文本]"/>
      <dgm:spPr/>
      <dgm:t>
        <a:bodyPr/>
        <a:lstStyle/>
        <a:p>
          <a:r>
            <a:rPr lang="zh-CN" altLang="en-US" dirty="0" smtClean="0"/>
            <a:t>不会太多，但是上万是应该会有的，而且在各个专业会有很严谨的对数据的推导解析！</a:t>
          </a:r>
          <a:endParaRPr lang="zh-CN" altLang="en-US" dirty="0"/>
        </a:p>
      </dgm:t>
    </dgm:pt>
    <dgm:pt modelId="{F9795694-5452-46C2-A519-163F9AF0BE60}" type="parTrans" cxnId="{4D8B235B-AF29-4C72-AA84-BD2E7795E053}">
      <dgm:prSet/>
      <dgm:spPr/>
      <dgm:t>
        <a:bodyPr/>
        <a:lstStyle/>
        <a:p>
          <a:endParaRPr lang="zh-CN" altLang="en-US"/>
        </a:p>
      </dgm:t>
    </dgm:pt>
    <dgm:pt modelId="{67BF2894-6DB8-46CD-AFFE-C306649B9C19}" type="sibTrans" cxnId="{4D8B235B-AF29-4C72-AA84-BD2E7795E053}">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E1E19D39-7FA2-4269-B4EC-CB7EF05379A4}" type="pres">
      <dgm:prSet presAssocID="{B8CB846E-5B33-4AD8-AEDA-0B19376345B5}" presName="childText" presStyleLbl="revTx" presStyleIdx="0" presStyleCnt="3">
        <dgm:presLayoutVars>
          <dgm:bulletEnabled val="1"/>
        </dgm:presLayoutVars>
      </dgm:prSet>
      <dgm:spPr/>
      <dgm:t>
        <a:bodyPr/>
        <a:lstStyle/>
        <a:p>
          <a:endParaRPr lang="zh-CN" altLang="en-US"/>
        </a:p>
      </dgm:t>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5964CCB4-8C43-44CB-BAB6-4BD5D88B4633}" type="pres">
      <dgm:prSet presAssocID="{8A5EEB1F-C805-430D-BE01-9E53D4BEBAE2}" presName="childText" presStyleLbl="revTx" presStyleIdx="1" presStyleCnt="3">
        <dgm:presLayoutVars>
          <dgm:bulletEnabled val="1"/>
        </dgm:presLayoutVars>
      </dgm:prSet>
      <dgm:spPr/>
      <dgm:t>
        <a:bodyPr/>
        <a:lstStyle/>
        <a:p>
          <a:endParaRPr lang="zh-CN" altLang="en-US"/>
        </a:p>
      </dgm:t>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2" presStyleCnt="3">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6FC70CCA-664C-4CEF-87C4-5EF6D1BB6E93}" type="pres">
      <dgm:prSet presAssocID="{702B736E-C561-4A42-943C-3C89E73253DF}" presName="spacer" presStyleCnt="0"/>
      <dgm:spPr/>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FB3787FE-285C-4AFE-BEA0-5D6BC3126A19}" type="presOf" srcId="{8A5EEB1F-C805-430D-BE01-9E53D4BEBAE2}" destId="{320F69A5-A7F9-435D-A4C6-1D2B9D24E8F5}" srcOrd="0" destOrd="0" presId="urn:microsoft.com/office/officeart/2005/8/layout/vList2"/>
    <dgm:cxn modelId="{4D8B235B-AF29-4C72-AA84-BD2E7795E053}" srcId="{B8CB846E-5B33-4AD8-AEDA-0B19376345B5}" destId="{8ED4BCDE-7431-40C9-841D-638FB63CA8DF}" srcOrd="0" destOrd="0" parTransId="{F9795694-5452-46C2-A519-163F9AF0BE60}" sibTransId="{67BF2894-6DB8-46CD-AFFE-C306649B9C19}"/>
    <dgm:cxn modelId="{C8F16A23-683D-41BA-AC27-F380C0E3226D}" srcId="{421642D4-C352-4C01-8CC7-F23D2B800568}" destId="{4707D671-066B-459A-919D-B09F8858660F}" srcOrd="3" destOrd="0" parTransId="{D98C5C00-0651-4AEC-AC20-FFD33D79B1E0}" sibTransId="{702B736E-C561-4A42-943C-3C89E73253DF}"/>
    <dgm:cxn modelId="{14844F62-7921-460A-BC53-8BC7E07B30F8}" srcId="{421642D4-C352-4C01-8CC7-F23D2B800568}" destId="{ABF99BC2-0BAD-4990-81A1-3BB941953995}" srcOrd="4" destOrd="0" parTransId="{BB05CC81-5F45-496D-B70B-AC4CC9EBB753}" sibTransId="{A430BE25-4235-4844-B5D2-801494B82C35}"/>
    <dgm:cxn modelId="{D25845C2-F2E8-4D11-995E-B4BC37F2511E}" srcId="{6947F2E6-FDF3-4A90-849D-BBCFE59EB3E8}" destId="{4B4869B2-C230-4CE9-9827-77F93F5C4850}" srcOrd="0" destOrd="0" parTransId="{401D8BA5-F6A1-4BF0-8CFB-B148B7EDC729}" sibTransId="{8B960502-9A46-4A3C-91CC-75110259EBF8}"/>
    <dgm:cxn modelId="{34D8CFF2-94AF-4625-8E03-8A5769F2EBA3}" type="presOf" srcId="{70151D65-0B9E-479C-AF1F-2B464F5B8CAA}" destId="{5964CCB4-8C43-44CB-BAB6-4BD5D88B4633}" srcOrd="0" destOrd="0" presId="urn:microsoft.com/office/officeart/2005/8/layout/vList2"/>
    <dgm:cxn modelId="{DC192C86-F6C3-4076-BFB9-BE347F6DFEFB}" type="presOf" srcId="{6947F2E6-FDF3-4A90-849D-BBCFE59EB3E8}" destId="{27B7E26B-FC33-4528-A471-C8D643B78FF9}" srcOrd="0" destOrd="0" presId="urn:microsoft.com/office/officeart/2005/8/layout/vList2"/>
    <dgm:cxn modelId="{AABCB55A-6DD4-46D6-B881-B54B7AC47748}" type="presOf" srcId="{B8CB846E-5B33-4AD8-AEDA-0B19376345B5}" destId="{43447F4F-4D02-4910-9DD6-F0BEE81BE6F6}" srcOrd="0" destOrd="0" presId="urn:microsoft.com/office/officeart/2005/8/layout/vList2"/>
    <dgm:cxn modelId="{03A09DC4-96C4-4657-979F-563C760DEA1D}" srcId="{6947F2E6-FDF3-4A90-849D-BBCFE59EB3E8}" destId="{4315262C-2E09-45AC-BF1F-B0EFE6A52DFE}" srcOrd="1" destOrd="0" parTransId="{FAFBA81D-F617-4DFD-ADF5-4CB3CF7EC7E0}" sibTransId="{77BB797C-A8B5-43E0-8B99-57627B664904}"/>
    <dgm:cxn modelId="{18F90D97-EFE1-4DA5-843E-BD2FB98AC5E7}" type="presOf" srcId="{ABF99BC2-0BAD-4990-81A1-3BB941953995}" destId="{6D2785B7-DA0A-46CE-B180-039DEAB50729}" srcOrd="0" destOrd="0" presId="urn:microsoft.com/office/officeart/2005/8/layout/vList2"/>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312F1367-580F-4961-8FA0-F8D7FE3F59E4}" type="presOf" srcId="{421642D4-C352-4C01-8CC7-F23D2B800568}" destId="{EB5C3C7F-E370-467A-90DD-2BF0CE194220}" srcOrd="0" destOrd="0" presId="urn:microsoft.com/office/officeart/2005/8/layout/vList2"/>
    <dgm:cxn modelId="{61B93938-7E44-43F9-852B-8B99E1B93A08}" type="presOf" srcId="{4707D671-066B-459A-919D-B09F8858660F}" destId="{DA1A7DB1-A0D1-4C43-9750-42DA2F0590AF}"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DFC63D4C-0B6B-45C2-AA04-D909AD2C64F3}" srcId="{8A5EEB1F-C805-430D-BE01-9E53D4BEBAE2}" destId="{70151D65-0B9E-479C-AF1F-2B464F5B8CAA}" srcOrd="0" destOrd="0" parTransId="{AB48CE8C-52C1-4F49-AE74-783A8850E00E}" sibTransId="{DD04CD2C-E1AB-4535-8E0E-727164F997D4}"/>
    <dgm:cxn modelId="{E1F93731-BA74-40F0-AD63-7139AFB2AE4F}" type="presOf" srcId="{4315262C-2E09-45AC-BF1F-B0EFE6A52DFE}" destId="{BD65C230-BC90-44B5-BE23-1CEB537939C3}" srcOrd="0" destOrd="1" presId="urn:microsoft.com/office/officeart/2005/8/layout/vList2"/>
    <dgm:cxn modelId="{91FF8EA2-1E91-4F73-9229-DBAA4FFC4E9A}" type="presOf" srcId="{8ED4BCDE-7431-40C9-841D-638FB63CA8DF}" destId="{E1E19D39-7FA2-4269-B4EC-CB7EF05379A4}" srcOrd="0" destOrd="0" presId="urn:microsoft.com/office/officeart/2005/8/layout/vList2"/>
    <dgm:cxn modelId="{51258C05-C25B-4621-8065-6772ADE9CAF8}" type="presOf" srcId="{4B4869B2-C230-4CE9-9827-77F93F5C4850}" destId="{BD65C230-BC90-44B5-BE23-1CEB537939C3}" srcOrd="0" destOrd="0" presId="urn:microsoft.com/office/officeart/2005/8/layout/vList2"/>
    <dgm:cxn modelId="{EFDEBF59-C05F-4F56-93F0-CC7E5FB20CA9}" type="presParOf" srcId="{EB5C3C7F-E370-467A-90DD-2BF0CE194220}" destId="{43447F4F-4D02-4910-9DD6-F0BEE81BE6F6}" srcOrd="0" destOrd="0" presId="urn:microsoft.com/office/officeart/2005/8/layout/vList2"/>
    <dgm:cxn modelId="{EFC312F2-77E7-4E6D-BA47-D3A4EEB931E3}" type="presParOf" srcId="{EB5C3C7F-E370-467A-90DD-2BF0CE194220}" destId="{E1E19D39-7FA2-4269-B4EC-CB7EF05379A4}" srcOrd="1" destOrd="0" presId="urn:microsoft.com/office/officeart/2005/8/layout/vList2"/>
    <dgm:cxn modelId="{399F1359-81C1-48E7-88A0-CBA522FA7815}" type="presParOf" srcId="{EB5C3C7F-E370-467A-90DD-2BF0CE194220}" destId="{320F69A5-A7F9-435D-A4C6-1D2B9D24E8F5}" srcOrd="2" destOrd="0" presId="urn:microsoft.com/office/officeart/2005/8/layout/vList2"/>
    <dgm:cxn modelId="{E9EEA5A2-D479-46D7-9BFC-CED20613C3B8}" type="presParOf" srcId="{EB5C3C7F-E370-467A-90DD-2BF0CE194220}" destId="{5964CCB4-8C43-44CB-BAB6-4BD5D88B4633}" srcOrd="3" destOrd="0" presId="urn:microsoft.com/office/officeart/2005/8/layout/vList2"/>
    <dgm:cxn modelId="{419F6AC0-30F3-4994-B85A-29C8BC97C0C3}" type="presParOf" srcId="{EB5C3C7F-E370-467A-90DD-2BF0CE194220}" destId="{27B7E26B-FC33-4528-A471-C8D643B78FF9}" srcOrd="4" destOrd="0" presId="urn:microsoft.com/office/officeart/2005/8/layout/vList2"/>
    <dgm:cxn modelId="{5C839446-4467-487E-A82A-18EE7B3AD7F9}" type="presParOf" srcId="{EB5C3C7F-E370-467A-90DD-2BF0CE194220}" destId="{BD65C230-BC90-44B5-BE23-1CEB537939C3}" srcOrd="5" destOrd="0" presId="urn:microsoft.com/office/officeart/2005/8/layout/vList2"/>
    <dgm:cxn modelId="{1EC790DA-BEB5-4922-941A-42A8325B6083}" type="presParOf" srcId="{EB5C3C7F-E370-467A-90DD-2BF0CE194220}" destId="{DA1A7DB1-A0D1-4C43-9750-42DA2F0590AF}" srcOrd="6" destOrd="0" presId="urn:microsoft.com/office/officeart/2005/8/layout/vList2"/>
    <dgm:cxn modelId="{C858C53B-1548-407E-AF13-19E32E3B40FC}" type="presParOf" srcId="{EB5C3C7F-E370-467A-90DD-2BF0CE194220}" destId="{6FC70CCA-664C-4CEF-87C4-5EF6D1BB6E93}" srcOrd="7" destOrd="0" presId="urn:microsoft.com/office/officeart/2005/8/layout/vList2"/>
    <dgm:cxn modelId="{34D5FCB2-C6F6-40B4-9498-31D6857FDA38}"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A0A6F-8828-4799-8256-A827B47922C3}" type="doc">
      <dgm:prSet loTypeId="urn:microsoft.com/office/officeart/2005/8/layout/hList9" loCatId="list" qsTypeId="urn:microsoft.com/office/officeart/2005/8/quickstyle/3d2" qsCatId="3D" csTypeId="urn:microsoft.com/office/officeart/2005/8/colors/accent1_2" csCatId="accent1" phldr="1"/>
      <dgm:spPr/>
      <dgm:t>
        <a:bodyPr/>
        <a:lstStyle/>
        <a:p>
          <a:endParaRPr lang="zh-CN" altLang="en-US"/>
        </a:p>
      </dgm:t>
    </dgm:pt>
    <dgm:pt modelId="{A420947F-BC42-48CA-BC93-093464205277}">
      <dgm:prSet phldrT="[文本]" custT="1"/>
      <dgm:spPr/>
      <dgm:t>
        <a:bodyPr/>
        <a:lstStyle/>
        <a:p>
          <a:r>
            <a:rPr lang="zh-CN" altLang="en-US" sz="2400" dirty="0" smtClean="0"/>
            <a:t>数据</a:t>
          </a:r>
          <a:endParaRPr lang="zh-CN" altLang="en-US" sz="2400" dirty="0"/>
        </a:p>
      </dgm:t>
    </dgm:pt>
    <dgm:pt modelId="{646FB8E2-6FF0-48EC-A789-A381EF935262}" type="parTrans" cxnId="{C7DF92E8-B002-4138-BC5B-98E5F855EC1A}">
      <dgm:prSet/>
      <dgm:spPr/>
      <dgm:t>
        <a:bodyPr/>
        <a:lstStyle/>
        <a:p>
          <a:endParaRPr lang="zh-CN" altLang="en-US"/>
        </a:p>
      </dgm:t>
    </dgm:pt>
    <dgm:pt modelId="{50ABDB25-EB11-4C86-B5F5-F9575456DCEB}" type="sibTrans" cxnId="{C7DF92E8-B002-4138-BC5B-98E5F855EC1A}">
      <dgm:prSet/>
      <dgm:spPr/>
      <dgm:t>
        <a:bodyPr/>
        <a:lstStyle/>
        <a:p>
          <a:endParaRPr lang="zh-CN" altLang="en-US"/>
        </a:p>
      </dgm:t>
    </dgm:pt>
    <dgm:pt modelId="{077A3208-51B0-4750-A577-EE3A4861F63F}">
      <dgm:prSet phldrT="[文本]" custT="1"/>
      <dgm:spPr/>
      <dgm:t>
        <a:bodyPr/>
        <a:lstStyle/>
        <a:p>
          <a:r>
            <a:rPr lang="zh-CN" altLang="en-US" sz="2000" b="1" dirty="0" smtClean="0"/>
            <a:t>数据来源：</a:t>
          </a:r>
          <a:endParaRPr lang="en-US" altLang="zh-CN" sz="2000" b="1" dirty="0" smtClean="0"/>
        </a:p>
        <a:p>
          <a:r>
            <a:rPr lang="zh-CN" altLang="en-US" sz="2000" dirty="0" smtClean="0"/>
            <a:t>实验数据</a:t>
          </a:r>
          <a:endParaRPr lang="en-US" altLang="zh-CN" sz="2000" dirty="0" smtClean="0"/>
        </a:p>
        <a:p>
          <a:r>
            <a:rPr lang="zh-CN" altLang="en-US" sz="2000" dirty="0" smtClean="0"/>
            <a:t>计算数据</a:t>
          </a:r>
          <a:endParaRPr lang="zh-CN" altLang="en-US" sz="2000" dirty="0"/>
        </a:p>
      </dgm:t>
    </dgm:pt>
    <dgm:pt modelId="{EACC9A3E-2333-4749-A864-0C1A28174BD2}" type="parTrans" cxnId="{B697E110-75B8-4A7B-AA63-E55071FFD1EE}">
      <dgm:prSet/>
      <dgm:spPr/>
      <dgm:t>
        <a:bodyPr/>
        <a:lstStyle/>
        <a:p>
          <a:endParaRPr lang="zh-CN" altLang="en-US"/>
        </a:p>
      </dgm:t>
    </dgm:pt>
    <dgm:pt modelId="{EF6D7AC6-F329-4916-ACDA-8CC471AB793D}" type="sibTrans" cxnId="{B697E110-75B8-4A7B-AA63-E55071FFD1EE}">
      <dgm:prSet/>
      <dgm:spPr/>
      <dgm:t>
        <a:bodyPr/>
        <a:lstStyle/>
        <a:p>
          <a:endParaRPr lang="zh-CN" altLang="en-US"/>
        </a:p>
      </dgm:t>
    </dgm:pt>
    <dgm:pt modelId="{9D4B00E3-1764-4D11-8D1E-BC651D69D57F}">
      <dgm:prSet phldrT="[文本]" custT="1"/>
      <dgm:spPr/>
      <dgm:t>
        <a:bodyPr/>
        <a:lstStyle/>
        <a:p>
          <a:r>
            <a:rPr lang="zh-CN" altLang="en-US" sz="2000" b="1" dirty="0" smtClean="0"/>
            <a:t>数据种类与量：</a:t>
          </a:r>
          <a:endParaRPr lang="en-US" altLang="zh-CN" sz="2000" b="1" dirty="0" smtClean="0"/>
        </a:p>
        <a:p>
          <a:r>
            <a:rPr lang="zh-CN" altLang="en-US" sz="2000" dirty="0" smtClean="0"/>
            <a:t>数据驱动下的建模和模型选择</a:t>
          </a:r>
          <a:endParaRPr lang="zh-CN" altLang="en-US" sz="2000" dirty="0"/>
        </a:p>
      </dgm:t>
    </dgm:pt>
    <dgm:pt modelId="{3E56AD59-B439-47E4-BD47-4E1439C06ADD}" type="parTrans" cxnId="{D91D0487-D9EA-4521-B5C3-95452B73D245}">
      <dgm:prSet/>
      <dgm:spPr/>
      <dgm:t>
        <a:bodyPr/>
        <a:lstStyle/>
        <a:p>
          <a:endParaRPr lang="zh-CN" altLang="en-US"/>
        </a:p>
      </dgm:t>
    </dgm:pt>
    <dgm:pt modelId="{83B9A429-24AE-4906-BA9A-01C259F87719}" type="sibTrans" cxnId="{D91D0487-D9EA-4521-B5C3-95452B73D245}">
      <dgm:prSet/>
      <dgm:spPr/>
      <dgm:t>
        <a:bodyPr/>
        <a:lstStyle/>
        <a:p>
          <a:endParaRPr lang="zh-CN" altLang="en-US"/>
        </a:p>
      </dgm:t>
    </dgm:pt>
    <dgm:pt modelId="{E9B17D0D-1207-4FC8-A36E-6DC7B6CFFDBE}">
      <dgm:prSet phldrT="[文本]" custT="1"/>
      <dgm:spPr/>
      <dgm:t>
        <a:bodyPr/>
        <a:lstStyle/>
        <a:p>
          <a:r>
            <a:rPr lang="zh-CN" altLang="en-US" sz="2400" dirty="0" smtClean="0"/>
            <a:t>专家领域知识</a:t>
          </a:r>
          <a:endParaRPr lang="zh-CN" altLang="en-US" sz="2400" dirty="0"/>
        </a:p>
      </dgm:t>
    </dgm:pt>
    <dgm:pt modelId="{F2304C14-3BFD-454A-940B-24849044424B}" type="parTrans" cxnId="{AE2D6CAE-895E-413A-9D27-8F192DF0DDD6}">
      <dgm:prSet/>
      <dgm:spPr/>
      <dgm:t>
        <a:bodyPr/>
        <a:lstStyle/>
        <a:p>
          <a:endParaRPr lang="zh-CN" altLang="en-US"/>
        </a:p>
      </dgm:t>
    </dgm:pt>
    <dgm:pt modelId="{DCD590F5-0843-4BE0-A94B-B58EB73746FF}" type="sibTrans" cxnId="{AE2D6CAE-895E-413A-9D27-8F192DF0DDD6}">
      <dgm:prSet/>
      <dgm:spPr/>
      <dgm:t>
        <a:bodyPr/>
        <a:lstStyle/>
        <a:p>
          <a:endParaRPr lang="zh-CN" altLang="en-US"/>
        </a:p>
      </dgm:t>
    </dgm:pt>
    <dgm:pt modelId="{2B4B2FB4-1E55-4557-853B-E664E4BAAE5D}">
      <dgm:prSet phldrT="[文本]" custT="1"/>
      <dgm:spPr/>
      <dgm:t>
        <a:bodyPr/>
        <a:lstStyle/>
        <a:p>
          <a:r>
            <a:rPr lang="zh-CN" altLang="en-US" sz="2000" dirty="0" smtClean="0"/>
            <a:t>领域知识的引入</a:t>
          </a:r>
          <a:endParaRPr lang="zh-CN" altLang="en-US" sz="2000" dirty="0"/>
        </a:p>
      </dgm:t>
    </dgm:pt>
    <dgm:pt modelId="{B9B46B74-E493-429C-800B-DBFDAB252F62}" type="parTrans" cxnId="{75A55DB0-3ECD-46C9-B7FD-A3D01ACF5AD8}">
      <dgm:prSet/>
      <dgm:spPr/>
      <dgm:t>
        <a:bodyPr/>
        <a:lstStyle/>
        <a:p>
          <a:endParaRPr lang="zh-CN" altLang="en-US"/>
        </a:p>
      </dgm:t>
    </dgm:pt>
    <dgm:pt modelId="{EED9A4F8-9DE7-498D-89EF-DBA25E00F388}" type="sibTrans" cxnId="{75A55DB0-3ECD-46C9-B7FD-A3D01ACF5AD8}">
      <dgm:prSet/>
      <dgm:spPr/>
      <dgm:t>
        <a:bodyPr/>
        <a:lstStyle/>
        <a:p>
          <a:endParaRPr lang="zh-CN" altLang="en-US"/>
        </a:p>
      </dgm:t>
    </dgm:pt>
    <dgm:pt modelId="{A08B262D-AEE4-4824-9B59-358813E62D62}">
      <dgm:prSet phldrT="[文本]" custT="1"/>
      <dgm:spPr/>
      <dgm:t>
        <a:bodyPr/>
        <a:lstStyle/>
        <a:p>
          <a:r>
            <a:rPr lang="zh-CN" altLang="en-US" sz="2000" dirty="0" smtClean="0"/>
            <a:t>学习知识的专家可理解性</a:t>
          </a:r>
          <a:endParaRPr lang="zh-CN" altLang="en-US" sz="2000" dirty="0"/>
        </a:p>
      </dgm:t>
    </dgm:pt>
    <dgm:pt modelId="{68C72200-3C56-44BE-9DEE-3BE0A76FC745}" type="parTrans" cxnId="{D17B7CF7-EC11-4641-AEF0-9E971CAF11B1}">
      <dgm:prSet/>
      <dgm:spPr/>
      <dgm:t>
        <a:bodyPr/>
        <a:lstStyle/>
        <a:p>
          <a:endParaRPr lang="zh-CN" altLang="en-US"/>
        </a:p>
      </dgm:t>
    </dgm:pt>
    <dgm:pt modelId="{19E4BE8C-8F8B-4137-AADA-D85D5B7E29B2}" type="sibTrans" cxnId="{D17B7CF7-EC11-4641-AEF0-9E971CAF11B1}">
      <dgm:prSet/>
      <dgm:spPr/>
      <dgm:t>
        <a:bodyPr/>
        <a:lstStyle/>
        <a:p>
          <a:endParaRPr lang="zh-CN" altLang="en-US"/>
        </a:p>
      </dgm:t>
    </dgm:pt>
    <dgm:pt modelId="{510C2352-3E0A-4C0C-BA2D-28014F8FFADE}" type="pres">
      <dgm:prSet presAssocID="{DFAA0A6F-8828-4799-8256-A827B47922C3}" presName="list" presStyleCnt="0">
        <dgm:presLayoutVars>
          <dgm:dir/>
          <dgm:animLvl val="lvl"/>
        </dgm:presLayoutVars>
      </dgm:prSet>
      <dgm:spPr/>
      <dgm:t>
        <a:bodyPr/>
        <a:lstStyle/>
        <a:p>
          <a:endParaRPr lang="zh-CN" altLang="en-US"/>
        </a:p>
      </dgm:t>
    </dgm:pt>
    <dgm:pt modelId="{214EF950-7753-47F6-B13F-1C520BCF4FB6}" type="pres">
      <dgm:prSet presAssocID="{A420947F-BC42-48CA-BC93-093464205277}" presName="posSpace" presStyleCnt="0"/>
      <dgm:spPr/>
    </dgm:pt>
    <dgm:pt modelId="{E34FF46E-A37B-4775-8645-9EC4372FCB16}" type="pres">
      <dgm:prSet presAssocID="{A420947F-BC42-48CA-BC93-093464205277}" presName="vertFlow" presStyleCnt="0"/>
      <dgm:spPr/>
    </dgm:pt>
    <dgm:pt modelId="{FB63472E-132E-4D7E-91F4-1750A4A9FF3C}" type="pres">
      <dgm:prSet presAssocID="{A420947F-BC42-48CA-BC93-093464205277}" presName="topSpace" presStyleCnt="0"/>
      <dgm:spPr/>
    </dgm:pt>
    <dgm:pt modelId="{B1CB6D39-9253-451A-A86F-438844DD7927}" type="pres">
      <dgm:prSet presAssocID="{A420947F-BC42-48CA-BC93-093464205277}" presName="firstComp" presStyleCnt="0"/>
      <dgm:spPr/>
    </dgm:pt>
    <dgm:pt modelId="{13AB6E6D-008F-42C2-AB22-812BAF696959}" type="pres">
      <dgm:prSet presAssocID="{A420947F-BC42-48CA-BC93-093464205277}" presName="firstChild" presStyleLbl="bgAccFollowNode1" presStyleIdx="0" presStyleCnt="4"/>
      <dgm:spPr/>
      <dgm:t>
        <a:bodyPr/>
        <a:lstStyle/>
        <a:p>
          <a:endParaRPr lang="zh-CN" altLang="en-US"/>
        </a:p>
      </dgm:t>
    </dgm:pt>
    <dgm:pt modelId="{F649B439-50DC-4300-B942-0095B6FDB0E3}" type="pres">
      <dgm:prSet presAssocID="{A420947F-BC42-48CA-BC93-093464205277}" presName="firstChildTx" presStyleLbl="bgAccFollowNode1" presStyleIdx="0" presStyleCnt="4">
        <dgm:presLayoutVars>
          <dgm:bulletEnabled val="1"/>
        </dgm:presLayoutVars>
      </dgm:prSet>
      <dgm:spPr/>
      <dgm:t>
        <a:bodyPr/>
        <a:lstStyle/>
        <a:p>
          <a:endParaRPr lang="zh-CN" altLang="en-US"/>
        </a:p>
      </dgm:t>
    </dgm:pt>
    <dgm:pt modelId="{AA4A1D08-803A-4BE0-816A-9305E036B6DB}" type="pres">
      <dgm:prSet presAssocID="{9D4B00E3-1764-4D11-8D1E-BC651D69D57F}" presName="comp" presStyleCnt="0"/>
      <dgm:spPr/>
    </dgm:pt>
    <dgm:pt modelId="{E8581D8C-F00F-485F-8DE1-99B6D2E7BE34}" type="pres">
      <dgm:prSet presAssocID="{9D4B00E3-1764-4D11-8D1E-BC651D69D57F}" presName="child" presStyleLbl="bgAccFollowNode1" presStyleIdx="1" presStyleCnt="4"/>
      <dgm:spPr/>
      <dgm:t>
        <a:bodyPr/>
        <a:lstStyle/>
        <a:p>
          <a:endParaRPr lang="zh-CN" altLang="en-US"/>
        </a:p>
      </dgm:t>
    </dgm:pt>
    <dgm:pt modelId="{F192A76A-DD3C-4767-A226-BFC21444E091}" type="pres">
      <dgm:prSet presAssocID="{9D4B00E3-1764-4D11-8D1E-BC651D69D57F}" presName="childTx" presStyleLbl="bgAccFollowNode1" presStyleIdx="1" presStyleCnt="4">
        <dgm:presLayoutVars>
          <dgm:bulletEnabled val="1"/>
        </dgm:presLayoutVars>
      </dgm:prSet>
      <dgm:spPr/>
      <dgm:t>
        <a:bodyPr/>
        <a:lstStyle/>
        <a:p>
          <a:endParaRPr lang="zh-CN" altLang="en-US"/>
        </a:p>
      </dgm:t>
    </dgm:pt>
    <dgm:pt modelId="{263A7504-B691-488E-BA5B-9486640C6CE1}" type="pres">
      <dgm:prSet presAssocID="{A420947F-BC42-48CA-BC93-093464205277}" presName="negSpace" presStyleCnt="0"/>
      <dgm:spPr/>
    </dgm:pt>
    <dgm:pt modelId="{31B675D3-F608-407A-B70C-172DD13B7F31}" type="pres">
      <dgm:prSet presAssocID="{A420947F-BC42-48CA-BC93-093464205277}" presName="circle" presStyleLbl="node1" presStyleIdx="0" presStyleCnt="2"/>
      <dgm:spPr/>
      <dgm:t>
        <a:bodyPr/>
        <a:lstStyle/>
        <a:p>
          <a:endParaRPr lang="zh-CN" altLang="en-US"/>
        </a:p>
      </dgm:t>
    </dgm:pt>
    <dgm:pt modelId="{938A406B-59D6-40A2-9F6E-A68CD054B65A}" type="pres">
      <dgm:prSet presAssocID="{50ABDB25-EB11-4C86-B5F5-F9575456DCEB}" presName="transSpace" presStyleCnt="0"/>
      <dgm:spPr/>
    </dgm:pt>
    <dgm:pt modelId="{51F71866-ACF0-4FF4-9CC2-1F074D8BCC80}" type="pres">
      <dgm:prSet presAssocID="{E9B17D0D-1207-4FC8-A36E-6DC7B6CFFDBE}" presName="posSpace" presStyleCnt="0"/>
      <dgm:spPr/>
    </dgm:pt>
    <dgm:pt modelId="{69E0DDEB-8F16-4583-B076-8C84C73432F2}" type="pres">
      <dgm:prSet presAssocID="{E9B17D0D-1207-4FC8-A36E-6DC7B6CFFDBE}" presName="vertFlow" presStyleCnt="0"/>
      <dgm:spPr/>
    </dgm:pt>
    <dgm:pt modelId="{2731DE52-2A8C-4E7E-B95D-98B8E411A6CB}" type="pres">
      <dgm:prSet presAssocID="{E9B17D0D-1207-4FC8-A36E-6DC7B6CFFDBE}" presName="topSpace" presStyleCnt="0"/>
      <dgm:spPr/>
    </dgm:pt>
    <dgm:pt modelId="{255B7C66-9D63-45F4-9C55-9EB7ACD64250}" type="pres">
      <dgm:prSet presAssocID="{E9B17D0D-1207-4FC8-A36E-6DC7B6CFFDBE}" presName="firstComp" presStyleCnt="0"/>
      <dgm:spPr/>
    </dgm:pt>
    <dgm:pt modelId="{625EA315-56C8-410E-B3D6-591C0D5F6B4A}" type="pres">
      <dgm:prSet presAssocID="{E9B17D0D-1207-4FC8-A36E-6DC7B6CFFDBE}" presName="firstChild" presStyleLbl="bgAccFollowNode1" presStyleIdx="2" presStyleCnt="4"/>
      <dgm:spPr/>
      <dgm:t>
        <a:bodyPr/>
        <a:lstStyle/>
        <a:p>
          <a:endParaRPr lang="zh-CN" altLang="en-US"/>
        </a:p>
      </dgm:t>
    </dgm:pt>
    <dgm:pt modelId="{1E57EDEC-AC9E-406D-8B3B-132B1E433287}" type="pres">
      <dgm:prSet presAssocID="{E9B17D0D-1207-4FC8-A36E-6DC7B6CFFDBE}" presName="firstChildTx" presStyleLbl="bgAccFollowNode1" presStyleIdx="2" presStyleCnt="4">
        <dgm:presLayoutVars>
          <dgm:bulletEnabled val="1"/>
        </dgm:presLayoutVars>
      </dgm:prSet>
      <dgm:spPr/>
      <dgm:t>
        <a:bodyPr/>
        <a:lstStyle/>
        <a:p>
          <a:endParaRPr lang="zh-CN" altLang="en-US"/>
        </a:p>
      </dgm:t>
    </dgm:pt>
    <dgm:pt modelId="{FC1AA621-5B23-4300-BBBB-3E662A88D243}" type="pres">
      <dgm:prSet presAssocID="{A08B262D-AEE4-4824-9B59-358813E62D62}" presName="comp" presStyleCnt="0"/>
      <dgm:spPr/>
    </dgm:pt>
    <dgm:pt modelId="{19221D27-384C-4F4F-86E5-07BF3EEDE145}" type="pres">
      <dgm:prSet presAssocID="{A08B262D-AEE4-4824-9B59-358813E62D62}" presName="child" presStyleLbl="bgAccFollowNode1" presStyleIdx="3" presStyleCnt="4"/>
      <dgm:spPr/>
      <dgm:t>
        <a:bodyPr/>
        <a:lstStyle/>
        <a:p>
          <a:endParaRPr lang="zh-CN" altLang="en-US"/>
        </a:p>
      </dgm:t>
    </dgm:pt>
    <dgm:pt modelId="{D763D17F-0EBD-4A4B-B54C-19C7D872D0EB}" type="pres">
      <dgm:prSet presAssocID="{A08B262D-AEE4-4824-9B59-358813E62D62}" presName="childTx" presStyleLbl="bgAccFollowNode1" presStyleIdx="3" presStyleCnt="4">
        <dgm:presLayoutVars>
          <dgm:bulletEnabled val="1"/>
        </dgm:presLayoutVars>
      </dgm:prSet>
      <dgm:spPr/>
      <dgm:t>
        <a:bodyPr/>
        <a:lstStyle/>
        <a:p>
          <a:endParaRPr lang="zh-CN" altLang="en-US"/>
        </a:p>
      </dgm:t>
    </dgm:pt>
    <dgm:pt modelId="{41AAE54D-A94D-4468-965A-C255C4DE56B7}" type="pres">
      <dgm:prSet presAssocID="{E9B17D0D-1207-4FC8-A36E-6DC7B6CFFDBE}" presName="negSpace" presStyleCnt="0"/>
      <dgm:spPr/>
    </dgm:pt>
    <dgm:pt modelId="{58487AB3-97BA-4C8E-9BFB-013E8A70F7C1}" type="pres">
      <dgm:prSet presAssocID="{E9B17D0D-1207-4FC8-A36E-6DC7B6CFFDBE}" presName="circle" presStyleLbl="node1" presStyleIdx="1" presStyleCnt="2"/>
      <dgm:spPr/>
      <dgm:t>
        <a:bodyPr/>
        <a:lstStyle/>
        <a:p>
          <a:endParaRPr lang="zh-CN" altLang="en-US"/>
        </a:p>
      </dgm:t>
    </dgm:pt>
  </dgm:ptLst>
  <dgm:cxnLst>
    <dgm:cxn modelId="{50B496DD-4940-46BD-8427-B07DE143853B}" type="presOf" srcId="{2B4B2FB4-1E55-4557-853B-E664E4BAAE5D}" destId="{1E57EDEC-AC9E-406D-8B3B-132B1E433287}" srcOrd="1" destOrd="0" presId="urn:microsoft.com/office/officeart/2005/8/layout/hList9"/>
    <dgm:cxn modelId="{B697E110-75B8-4A7B-AA63-E55071FFD1EE}" srcId="{A420947F-BC42-48CA-BC93-093464205277}" destId="{077A3208-51B0-4750-A577-EE3A4861F63F}" srcOrd="0" destOrd="0" parTransId="{EACC9A3E-2333-4749-A864-0C1A28174BD2}" sibTransId="{EF6D7AC6-F329-4916-ACDA-8CC471AB793D}"/>
    <dgm:cxn modelId="{57E364A5-4CC5-44AD-98A2-E88D48765475}" type="presOf" srcId="{A08B262D-AEE4-4824-9B59-358813E62D62}" destId="{19221D27-384C-4F4F-86E5-07BF3EEDE145}" srcOrd="0" destOrd="0" presId="urn:microsoft.com/office/officeart/2005/8/layout/hList9"/>
    <dgm:cxn modelId="{D91D0487-D9EA-4521-B5C3-95452B73D245}" srcId="{A420947F-BC42-48CA-BC93-093464205277}" destId="{9D4B00E3-1764-4D11-8D1E-BC651D69D57F}" srcOrd="1" destOrd="0" parTransId="{3E56AD59-B439-47E4-BD47-4E1439C06ADD}" sibTransId="{83B9A429-24AE-4906-BA9A-01C259F87719}"/>
    <dgm:cxn modelId="{B9A9626E-43FC-441D-BAEC-4E72B645469F}" type="presOf" srcId="{9D4B00E3-1764-4D11-8D1E-BC651D69D57F}" destId="{E8581D8C-F00F-485F-8DE1-99B6D2E7BE34}" srcOrd="0" destOrd="0" presId="urn:microsoft.com/office/officeart/2005/8/layout/hList9"/>
    <dgm:cxn modelId="{C7DF92E8-B002-4138-BC5B-98E5F855EC1A}" srcId="{DFAA0A6F-8828-4799-8256-A827B47922C3}" destId="{A420947F-BC42-48CA-BC93-093464205277}" srcOrd="0" destOrd="0" parTransId="{646FB8E2-6FF0-48EC-A789-A381EF935262}" sibTransId="{50ABDB25-EB11-4C86-B5F5-F9575456DCEB}"/>
    <dgm:cxn modelId="{8308CCBF-4322-44AA-B7D1-01B7E767FF57}" type="presOf" srcId="{A08B262D-AEE4-4824-9B59-358813E62D62}" destId="{D763D17F-0EBD-4A4B-B54C-19C7D872D0EB}" srcOrd="1" destOrd="0" presId="urn:microsoft.com/office/officeart/2005/8/layout/hList9"/>
    <dgm:cxn modelId="{75A55DB0-3ECD-46C9-B7FD-A3D01ACF5AD8}" srcId="{E9B17D0D-1207-4FC8-A36E-6DC7B6CFFDBE}" destId="{2B4B2FB4-1E55-4557-853B-E664E4BAAE5D}" srcOrd="0" destOrd="0" parTransId="{B9B46B74-E493-429C-800B-DBFDAB252F62}" sibTransId="{EED9A4F8-9DE7-498D-89EF-DBA25E00F388}"/>
    <dgm:cxn modelId="{CC8D25D8-91FB-4DF8-8444-FDB5E48C5D1A}" type="presOf" srcId="{077A3208-51B0-4750-A577-EE3A4861F63F}" destId="{F649B439-50DC-4300-B942-0095B6FDB0E3}" srcOrd="1" destOrd="0" presId="urn:microsoft.com/office/officeart/2005/8/layout/hList9"/>
    <dgm:cxn modelId="{D17B7CF7-EC11-4641-AEF0-9E971CAF11B1}" srcId="{E9B17D0D-1207-4FC8-A36E-6DC7B6CFFDBE}" destId="{A08B262D-AEE4-4824-9B59-358813E62D62}" srcOrd="1" destOrd="0" parTransId="{68C72200-3C56-44BE-9DEE-3BE0A76FC745}" sibTransId="{19E4BE8C-8F8B-4137-AADA-D85D5B7E29B2}"/>
    <dgm:cxn modelId="{B89A9DA5-2491-42D4-8058-C3E53FA7D15E}" type="presOf" srcId="{E9B17D0D-1207-4FC8-A36E-6DC7B6CFFDBE}" destId="{58487AB3-97BA-4C8E-9BFB-013E8A70F7C1}" srcOrd="0" destOrd="0" presId="urn:microsoft.com/office/officeart/2005/8/layout/hList9"/>
    <dgm:cxn modelId="{6480B750-BC38-427F-8AFA-F4502A8BCD31}" type="presOf" srcId="{9D4B00E3-1764-4D11-8D1E-BC651D69D57F}" destId="{F192A76A-DD3C-4767-A226-BFC21444E091}" srcOrd="1" destOrd="0" presId="urn:microsoft.com/office/officeart/2005/8/layout/hList9"/>
    <dgm:cxn modelId="{F2C62C0F-DA89-4065-AF24-DA7C9B767942}" type="presOf" srcId="{DFAA0A6F-8828-4799-8256-A827B47922C3}" destId="{510C2352-3E0A-4C0C-BA2D-28014F8FFADE}" srcOrd="0" destOrd="0" presId="urn:microsoft.com/office/officeart/2005/8/layout/hList9"/>
    <dgm:cxn modelId="{3D272587-FD2A-49E0-8A7C-B1A1A592F534}" type="presOf" srcId="{A420947F-BC42-48CA-BC93-093464205277}" destId="{31B675D3-F608-407A-B70C-172DD13B7F31}" srcOrd="0" destOrd="0" presId="urn:microsoft.com/office/officeart/2005/8/layout/hList9"/>
    <dgm:cxn modelId="{9AF5752E-5C2D-4785-87F1-408E10B853DB}" type="presOf" srcId="{2B4B2FB4-1E55-4557-853B-E664E4BAAE5D}" destId="{625EA315-56C8-410E-B3D6-591C0D5F6B4A}" srcOrd="0" destOrd="0" presId="urn:microsoft.com/office/officeart/2005/8/layout/hList9"/>
    <dgm:cxn modelId="{AE2D6CAE-895E-413A-9D27-8F192DF0DDD6}" srcId="{DFAA0A6F-8828-4799-8256-A827B47922C3}" destId="{E9B17D0D-1207-4FC8-A36E-6DC7B6CFFDBE}" srcOrd="1" destOrd="0" parTransId="{F2304C14-3BFD-454A-940B-24849044424B}" sibTransId="{DCD590F5-0843-4BE0-A94B-B58EB73746FF}"/>
    <dgm:cxn modelId="{8180FF7C-35EB-49C4-B5E3-79858C69A6C0}" type="presOf" srcId="{077A3208-51B0-4750-A577-EE3A4861F63F}" destId="{13AB6E6D-008F-42C2-AB22-812BAF696959}" srcOrd="0" destOrd="0" presId="urn:microsoft.com/office/officeart/2005/8/layout/hList9"/>
    <dgm:cxn modelId="{F9525AB1-C2C8-4636-8894-29450E6F0DB0}" type="presParOf" srcId="{510C2352-3E0A-4C0C-BA2D-28014F8FFADE}" destId="{214EF950-7753-47F6-B13F-1C520BCF4FB6}" srcOrd="0" destOrd="0" presId="urn:microsoft.com/office/officeart/2005/8/layout/hList9"/>
    <dgm:cxn modelId="{DC129BFC-7DF9-4200-A072-645B22708D89}" type="presParOf" srcId="{510C2352-3E0A-4C0C-BA2D-28014F8FFADE}" destId="{E34FF46E-A37B-4775-8645-9EC4372FCB16}" srcOrd="1" destOrd="0" presId="urn:microsoft.com/office/officeart/2005/8/layout/hList9"/>
    <dgm:cxn modelId="{8A26EA1C-FD78-45B3-93C0-AD4A4603C58C}" type="presParOf" srcId="{E34FF46E-A37B-4775-8645-9EC4372FCB16}" destId="{FB63472E-132E-4D7E-91F4-1750A4A9FF3C}" srcOrd="0" destOrd="0" presId="urn:microsoft.com/office/officeart/2005/8/layout/hList9"/>
    <dgm:cxn modelId="{B87CE163-EFA9-4C62-8CA0-AC876A9E428F}" type="presParOf" srcId="{E34FF46E-A37B-4775-8645-9EC4372FCB16}" destId="{B1CB6D39-9253-451A-A86F-438844DD7927}" srcOrd="1" destOrd="0" presId="urn:microsoft.com/office/officeart/2005/8/layout/hList9"/>
    <dgm:cxn modelId="{8C4A7B05-C155-45E8-AF0B-7F983C2DAE81}" type="presParOf" srcId="{B1CB6D39-9253-451A-A86F-438844DD7927}" destId="{13AB6E6D-008F-42C2-AB22-812BAF696959}" srcOrd="0" destOrd="0" presId="urn:microsoft.com/office/officeart/2005/8/layout/hList9"/>
    <dgm:cxn modelId="{9D142358-F338-47D4-89D3-543B7531CE15}" type="presParOf" srcId="{B1CB6D39-9253-451A-A86F-438844DD7927}" destId="{F649B439-50DC-4300-B942-0095B6FDB0E3}" srcOrd="1" destOrd="0" presId="urn:microsoft.com/office/officeart/2005/8/layout/hList9"/>
    <dgm:cxn modelId="{BECFBC36-27F7-456E-A907-3566BC56D7CC}" type="presParOf" srcId="{E34FF46E-A37B-4775-8645-9EC4372FCB16}" destId="{AA4A1D08-803A-4BE0-816A-9305E036B6DB}" srcOrd="2" destOrd="0" presId="urn:microsoft.com/office/officeart/2005/8/layout/hList9"/>
    <dgm:cxn modelId="{E0A90906-FD2C-45CA-995D-49E908420FCB}" type="presParOf" srcId="{AA4A1D08-803A-4BE0-816A-9305E036B6DB}" destId="{E8581D8C-F00F-485F-8DE1-99B6D2E7BE34}" srcOrd="0" destOrd="0" presId="urn:microsoft.com/office/officeart/2005/8/layout/hList9"/>
    <dgm:cxn modelId="{29E1E2E3-BBE2-4583-B5EB-DD89249F89FB}" type="presParOf" srcId="{AA4A1D08-803A-4BE0-816A-9305E036B6DB}" destId="{F192A76A-DD3C-4767-A226-BFC21444E091}" srcOrd="1" destOrd="0" presId="urn:microsoft.com/office/officeart/2005/8/layout/hList9"/>
    <dgm:cxn modelId="{D52749BC-A3C9-4308-B2C3-4917305AA32A}" type="presParOf" srcId="{510C2352-3E0A-4C0C-BA2D-28014F8FFADE}" destId="{263A7504-B691-488E-BA5B-9486640C6CE1}" srcOrd="2" destOrd="0" presId="urn:microsoft.com/office/officeart/2005/8/layout/hList9"/>
    <dgm:cxn modelId="{638E83E8-2CF8-42E5-8E50-9ED2923F374F}" type="presParOf" srcId="{510C2352-3E0A-4C0C-BA2D-28014F8FFADE}" destId="{31B675D3-F608-407A-B70C-172DD13B7F31}" srcOrd="3" destOrd="0" presId="urn:microsoft.com/office/officeart/2005/8/layout/hList9"/>
    <dgm:cxn modelId="{E584F06A-7147-489D-8B3B-95DCF1D370BF}" type="presParOf" srcId="{510C2352-3E0A-4C0C-BA2D-28014F8FFADE}" destId="{938A406B-59D6-40A2-9F6E-A68CD054B65A}" srcOrd="4" destOrd="0" presId="urn:microsoft.com/office/officeart/2005/8/layout/hList9"/>
    <dgm:cxn modelId="{0F08AEBA-E8F6-4011-901D-289B887047F2}" type="presParOf" srcId="{510C2352-3E0A-4C0C-BA2D-28014F8FFADE}" destId="{51F71866-ACF0-4FF4-9CC2-1F074D8BCC80}" srcOrd="5" destOrd="0" presId="urn:microsoft.com/office/officeart/2005/8/layout/hList9"/>
    <dgm:cxn modelId="{75C9F2BA-F082-4119-B491-1EBFEEC13AB5}" type="presParOf" srcId="{510C2352-3E0A-4C0C-BA2D-28014F8FFADE}" destId="{69E0DDEB-8F16-4583-B076-8C84C73432F2}" srcOrd="6" destOrd="0" presId="urn:microsoft.com/office/officeart/2005/8/layout/hList9"/>
    <dgm:cxn modelId="{71AF0E44-236B-4F2F-A031-600DBE6BE551}" type="presParOf" srcId="{69E0DDEB-8F16-4583-B076-8C84C73432F2}" destId="{2731DE52-2A8C-4E7E-B95D-98B8E411A6CB}" srcOrd="0" destOrd="0" presId="urn:microsoft.com/office/officeart/2005/8/layout/hList9"/>
    <dgm:cxn modelId="{0CE0157E-2A85-4273-8A1C-8DCC3649970B}" type="presParOf" srcId="{69E0DDEB-8F16-4583-B076-8C84C73432F2}" destId="{255B7C66-9D63-45F4-9C55-9EB7ACD64250}" srcOrd="1" destOrd="0" presId="urn:microsoft.com/office/officeart/2005/8/layout/hList9"/>
    <dgm:cxn modelId="{DD1E479D-A61F-4ED3-B00C-8E820B0AC838}" type="presParOf" srcId="{255B7C66-9D63-45F4-9C55-9EB7ACD64250}" destId="{625EA315-56C8-410E-B3D6-591C0D5F6B4A}" srcOrd="0" destOrd="0" presId="urn:microsoft.com/office/officeart/2005/8/layout/hList9"/>
    <dgm:cxn modelId="{A34E4B8C-D24D-4718-8028-B8AFA41C5B5C}" type="presParOf" srcId="{255B7C66-9D63-45F4-9C55-9EB7ACD64250}" destId="{1E57EDEC-AC9E-406D-8B3B-132B1E433287}" srcOrd="1" destOrd="0" presId="urn:microsoft.com/office/officeart/2005/8/layout/hList9"/>
    <dgm:cxn modelId="{5B21FFA6-A7B5-450B-AD3C-30AFDF088D24}" type="presParOf" srcId="{69E0DDEB-8F16-4583-B076-8C84C73432F2}" destId="{FC1AA621-5B23-4300-BBBB-3E662A88D243}" srcOrd="2" destOrd="0" presId="urn:microsoft.com/office/officeart/2005/8/layout/hList9"/>
    <dgm:cxn modelId="{325A036A-93B1-435B-91F3-2A154058170D}" type="presParOf" srcId="{FC1AA621-5B23-4300-BBBB-3E662A88D243}" destId="{19221D27-384C-4F4F-86E5-07BF3EEDE145}" srcOrd="0" destOrd="0" presId="urn:microsoft.com/office/officeart/2005/8/layout/hList9"/>
    <dgm:cxn modelId="{F34836F1-530F-4DFE-8840-673EFA30BDB1}" type="presParOf" srcId="{FC1AA621-5B23-4300-BBBB-3E662A88D243}" destId="{D763D17F-0EBD-4A4B-B54C-19C7D872D0EB}" srcOrd="1" destOrd="0" presId="urn:microsoft.com/office/officeart/2005/8/layout/hList9"/>
    <dgm:cxn modelId="{6017491D-CC7D-42AF-A7CF-ECD9BD3B8416}" type="presParOf" srcId="{510C2352-3E0A-4C0C-BA2D-28014F8FFADE}" destId="{41AAE54D-A94D-4468-965A-C255C4DE56B7}" srcOrd="7" destOrd="0" presId="urn:microsoft.com/office/officeart/2005/8/layout/hList9"/>
    <dgm:cxn modelId="{4ED4BF37-B050-41CB-9808-9E5F98B99766}" type="presParOf" srcId="{510C2352-3E0A-4C0C-BA2D-28014F8FFADE}" destId="{58487AB3-97BA-4C8E-9BFB-013E8A70F7C1}"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2AE24-9496-4B8E-833D-E165B7D2F2D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04FBE93C-76C4-436E-B961-5CC23FB3BCB9}">
      <dgm:prSet custT="1"/>
      <dgm:spPr/>
      <dgm:t>
        <a:bodyPr/>
        <a:lstStyle/>
        <a:p>
          <a:r>
            <a:rPr lang="en-US" altLang="zh-CN" sz="2000" dirty="0" smtClean="0"/>
            <a:t>(1)</a:t>
          </a:r>
          <a:r>
            <a:rPr lang="zh-CN" altLang="en-US" sz="2000" dirty="0" smtClean="0"/>
            <a:t>对</a:t>
          </a:r>
          <a:r>
            <a:rPr lang="zh-CN" altLang="zh-CN" sz="2000" dirty="0" smtClean="0"/>
            <a:t>单晶高温合金</a:t>
          </a:r>
          <a:r>
            <a:rPr lang="zh-CN" altLang="en-US" sz="2000" dirty="0" smtClean="0"/>
            <a:t>的实验数据进行特征选择的必要性分析</a:t>
          </a:r>
          <a:endParaRPr lang="en-US" altLang="zh-CN" sz="2000" dirty="0"/>
        </a:p>
      </dgm:t>
    </dgm:pt>
    <dgm:pt modelId="{6B7DE498-4882-47A5-83A7-75A206AB60D8}" type="parTrans" cxnId="{3DDCB104-AF15-456A-AAD2-D3406CE680FB}">
      <dgm:prSet/>
      <dgm:spPr/>
      <dgm:t>
        <a:bodyPr/>
        <a:lstStyle/>
        <a:p>
          <a:endParaRPr lang="zh-CN" altLang="en-US"/>
        </a:p>
      </dgm:t>
    </dgm:pt>
    <dgm:pt modelId="{E570401E-D372-4811-ADC0-269D378CC29E}" type="sibTrans" cxnId="{3DDCB104-AF15-456A-AAD2-D3406CE680FB}">
      <dgm:prSet/>
      <dgm:spPr/>
      <dgm:t>
        <a:bodyPr/>
        <a:lstStyle/>
        <a:p>
          <a:endParaRPr lang="zh-CN" altLang="en-US"/>
        </a:p>
      </dgm:t>
    </dgm:pt>
    <dgm:pt modelId="{6E6C795D-31C4-43A5-977D-25D84C757A37}">
      <dgm:prSet custT="1"/>
      <dgm:spPr/>
      <dgm:t>
        <a:bodyPr/>
        <a:lstStyle/>
        <a:p>
          <a:r>
            <a:rPr lang="en-US" altLang="zh-CN" sz="2000" dirty="0" smtClean="0"/>
            <a:t>(2)</a:t>
          </a:r>
          <a:r>
            <a:rPr lang="zh-CN" altLang="en-US" sz="2000" dirty="0" smtClean="0"/>
            <a:t>对</a:t>
          </a:r>
          <a:r>
            <a:rPr lang="zh-CN" altLang="zh-CN" sz="2000" dirty="0" smtClean="0"/>
            <a:t>单晶高温合金</a:t>
          </a:r>
          <a:r>
            <a:rPr lang="zh-CN" altLang="en-US" sz="2000" dirty="0" smtClean="0"/>
            <a:t>实验数据</a:t>
          </a:r>
          <a:r>
            <a:rPr lang="zh-CN" altLang="zh-CN" sz="2000" dirty="0" smtClean="0"/>
            <a:t>特征选择的方法</a:t>
          </a:r>
          <a:endParaRPr lang="en-US" altLang="zh-CN" sz="2000" dirty="0" smtClean="0"/>
        </a:p>
      </dgm:t>
    </dgm:pt>
    <dgm:pt modelId="{EB17EAD7-0889-4187-9F8C-75811E45633B}" type="parTrans" cxnId="{A86E6D27-2B09-490B-A240-BC8AA2F9B00A}">
      <dgm:prSet/>
      <dgm:spPr/>
      <dgm:t>
        <a:bodyPr/>
        <a:lstStyle/>
        <a:p>
          <a:endParaRPr lang="zh-CN" altLang="en-US"/>
        </a:p>
      </dgm:t>
    </dgm:pt>
    <dgm:pt modelId="{EB4C703A-5164-4221-82CF-E3B9FE76E46A}" type="sibTrans" cxnId="{A86E6D27-2B09-490B-A240-BC8AA2F9B00A}">
      <dgm:prSet/>
      <dgm:spPr/>
      <dgm:t>
        <a:bodyPr/>
        <a:lstStyle/>
        <a:p>
          <a:endParaRPr lang="zh-CN" altLang="en-US"/>
        </a:p>
      </dgm:t>
    </dgm:pt>
    <dgm:pt modelId="{3FC35FBE-3AED-4A11-9DED-96330BD017A8}" type="pres">
      <dgm:prSet presAssocID="{2CF2AE24-9496-4B8E-833D-E165B7D2F2DE}" presName="linear" presStyleCnt="0">
        <dgm:presLayoutVars>
          <dgm:animLvl val="lvl"/>
          <dgm:resizeHandles val="exact"/>
        </dgm:presLayoutVars>
      </dgm:prSet>
      <dgm:spPr/>
      <dgm:t>
        <a:bodyPr/>
        <a:lstStyle/>
        <a:p>
          <a:endParaRPr lang="zh-CN" altLang="en-US"/>
        </a:p>
      </dgm:t>
    </dgm:pt>
    <dgm:pt modelId="{8B7B0210-49D6-41EF-BB2B-218C9EC9180B}" type="pres">
      <dgm:prSet presAssocID="{04FBE93C-76C4-436E-B961-5CC23FB3BCB9}" presName="parentText" presStyleLbl="node1" presStyleIdx="0" presStyleCnt="2">
        <dgm:presLayoutVars>
          <dgm:chMax val="0"/>
          <dgm:bulletEnabled val="1"/>
        </dgm:presLayoutVars>
      </dgm:prSet>
      <dgm:spPr/>
      <dgm:t>
        <a:bodyPr/>
        <a:lstStyle/>
        <a:p>
          <a:endParaRPr lang="zh-CN" altLang="en-US"/>
        </a:p>
      </dgm:t>
    </dgm:pt>
    <dgm:pt modelId="{72AC148E-717F-4156-83A7-1B0C89A3C573}" type="pres">
      <dgm:prSet presAssocID="{E570401E-D372-4811-ADC0-269D378CC29E}" presName="spacer" presStyleCnt="0"/>
      <dgm:spPr/>
      <dgm:t>
        <a:bodyPr/>
        <a:lstStyle/>
        <a:p>
          <a:endParaRPr lang="zh-CN" altLang="en-US"/>
        </a:p>
      </dgm:t>
    </dgm:pt>
    <dgm:pt modelId="{714918DA-0FE7-46EF-95D6-8BAFD289D119}" type="pres">
      <dgm:prSet presAssocID="{6E6C795D-31C4-43A5-977D-25D84C757A37}" presName="parentText" presStyleLbl="node1" presStyleIdx="1" presStyleCnt="2">
        <dgm:presLayoutVars>
          <dgm:chMax val="0"/>
          <dgm:bulletEnabled val="1"/>
        </dgm:presLayoutVars>
      </dgm:prSet>
      <dgm:spPr/>
      <dgm:t>
        <a:bodyPr/>
        <a:lstStyle/>
        <a:p>
          <a:endParaRPr lang="zh-CN" altLang="en-US"/>
        </a:p>
      </dgm:t>
    </dgm:pt>
  </dgm:ptLst>
  <dgm:cxnLst>
    <dgm:cxn modelId="{C74D0FB6-3086-4EE4-BA65-A6B451B64C33}" type="presOf" srcId="{2CF2AE24-9496-4B8E-833D-E165B7D2F2DE}" destId="{3FC35FBE-3AED-4A11-9DED-96330BD017A8}" srcOrd="0" destOrd="0" presId="urn:microsoft.com/office/officeart/2005/8/layout/vList2"/>
    <dgm:cxn modelId="{0382E186-00F9-4627-90C9-7025EBBD3AE2}" type="presOf" srcId="{6E6C795D-31C4-43A5-977D-25D84C757A37}" destId="{714918DA-0FE7-46EF-95D6-8BAFD289D119}" srcOrd="0" destOrd="0" presId="urn:microsoft.com/office/officeart/2005/8/layout/vList2"/>
    <dgm:cxn modelId="{3DDCB104-AF15-456A-AAD2-D3406CE680FB}" srcId="{2CF2AE24-9496-4B8E-833D-E165B7D2F2DE}" destId="{04FBE93C-76C4-436E-B961-5CC23FB3BCB9}" srcOrd="0" destOrd="0" parTransId="{6B7DE498-4882-47A5-83A7-75A206AB60D8}" sibTransId="{E570401E-D372-4811-ADC0-269D378CC29E}"/>
    <dgm:cxn modelId="{A86E6D27-2B09-490B-A240-BC8AA2F9B00A}" srcId="{2CF2AE24-9496-4B8E-833D-E165B7D2F2DE}" destId="{6E6C795D-31C4-43A5-977D-25D84C757A37}" srcOrd="1" destOrd="0" parTransId="{EB17EAD7-0889-4187-9F8C-75811E45633B}" sibTransId="{EB4C703A-5164-4221-82CF-E3B9FE76E46A}"/>
    <dgm:cxn modelId="{DA878A77-7018-4423-96F7-1DDF20CCDA89}" type="presOf" srcId="{04FBE93C-76C4-436E-B961-5CC23FB3BCB9}" destId="{8B7B0210-49D6-41EF-BB2B-218C9EC9180B}" srcOrd="0" destOrd="0" presId="urn:microsoft.com/office/officeart/2005/8/layout/vList2"/>
    <dgm:cxn modelId="{2ED33917-E60D-45D9-A70E-02DFB63F2C5B}" type="presParOf" srcId="{3FC35FBE-3AED-4A11-9DED-96330BD017A8}" destId="{8B7B0210-49D6-41EF-BB2B-218C9EC9180B}" srcOrd="0" destOrd="0" presId="urn:microsoft.com/office/officeart/2005/8/layout/vList2"/>
    <dgm:cxn modelId="{102CDD95-16B2-4F70-BF0C-64D3C44CFF9B}" type="presParOf" srcId="{3FC35FBE-3AED-4A11-9DED-96330BD017A8}" destId="{72AC148E-717F-4156-83A7-1B0C89A3C573}" srcOrd="1" destOrd="0" presId="urn:microsoft.com/office/officeart/2005/8/layout/vList2"/>
    <dgm:cxn modelId="{9021557C-3A18-47CF-ABF9-9D237C4B7083}" type="presParOf" srcId="{3FC35FBE-3AED-4A11-9DED-96330BD017A8}" destId="{714918DA-0FE7-46EF-95D6-8BAFD289D119}"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solidFill>
            </a:rPr>
            <a:t>创新点</a:t>
          </a:r>
          <a:endParaRPr lang="zh-CN" altLang="en-US" dirty="0">
            <a:solidFill>
              <a:schemeClr val="tx1"/>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C04D3D98-2F77-46ED-BB88-44033980348D}" type="presOf" srcId="{CB3DFCC2-8358-4E76-B406-E75AFCF91BE7}" destId="{D7227EC1-8280-43E2-A758-CF17242A0E78}"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66B9CE9-26B0-4F5A-8474-EBF779B60E72}"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31B78A7-1A45-48C7-A6C8-0C8BA42D75F7}" type="presOf" srcId="{91CA6169-63BB-4252-84B0-21F2483DB262}" destId="{470F9343-84EB-47B7-AFB9-4C65E7792209}" srcOrd="0" destOrd="1" presId="urn:microsoft.com/office/officeart/2005/8/layout/vList2"/>
    <dgm:cxn modelId="{6B2F10C6-7B72-49EB-A7C7-F12329F76EA6}" type="presOf" srcId="{96546131-4885-47DF-8F75-B5E80A5EB97D}" destId="{CB053569-2367-4401-9257-A2E1BD3CDD98}" srcOrd="0" destOrd="0" presId="urn:microsoft.com/office/officeart/2005/8/layout/vList2"/>
    <dgm:cxn modelId="{48412DFF-A1A6-4756-B282-428C6CD172D2}" type="presOf" srcId="{A6AD3BAA-9012-48AF-8113-54AD8DB43514}" destId="{E31A7A90-9CD5-4F7D-BB1D-2BA0EB5BD2C5}" srcOrd="0" destOrd="0" presId="urn:microsoft.com/office/officeart/2005/8/layout/vList2"/>
    <dgm:cxn modelId="{E3831FAC-81FD-421C-8DFB-D5C509905BD1}" type="presOf" srcId="{09FEEF98-66D8-4266-9535-59667BCA2E50}" destId="{D7A831F6-224E-4255-B33E-DD2359E3B625}" srcOrd="0" destOrd="0" presId="urn:microsoft.com/office/officeart/2005/8/layout/vList2"/>
    <dgm:cxn modelId="{0C39F6FD-0353-4717-9339-CFF34C63BD46}" type="presOf" srcId="{F5AC5097-C542-4FBA-9AA5-36D868B2FD5A}" destId="{CB053569-2367-4401-9257-A2E1BD3CDD98}" srcOrd="0" destOrd="1"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C18370F1-F3EC-4CE4-BCE4-88DA8EC3A826}"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974DDFF-82F1-437E-99D8-FDD28D86A4B5}" type="presOf" srcId="{FE0B8CEE-7931-4C6C-ABAD-786E9B835F96}" destId="{25B85B47-B55F-40A6-95E0-5ED6A9B870BF}" srcOrd="0" destOrd="0" presId="urn:microsoft.com/office/officeart/2005/8/layout/vList2"/>
    <dgm:cxn modelId="{7C0D6F55-7877-4DB2-B48B-06256CFF6E84}" type="presOf" srcId="{93B1E033-B87A-4F97-9BDA-5DB8FB2C8CC1}" destId="{470F9343-84EB-47B7-AFB9-4C65E7792209}"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B86214F2-AF35-4C84-9A78-FCD9636BE7BD}" type="presParOf" srcId="{E31A7A90-9CD5-4F7D-BB1D-2BA0EB5BD2C5}" destId="{D7A831F6-224E-4255-B33E-DD2359E3B625}" srcOrd="0" destOrd="0" presId="urn:microsoft.com/office/officeart/2005/8/layout/vList2"/>
    <dgm:cxn modelId="{710DFE86-E6B3-41CB-B895-4633A840B1D5}" type="presParOf" srcId="{E31A7A90-9CD5-4F7D-BB1D-2BA0EB5BD2C5}" destId="{D7227EC1-8280-43E2-A758-CF17242A0E78}" srcOrd="1" destOrd="0" presId="urn:microsoft.com/office/officeart/2005/8/layout/vList2"/>
    <dgm:cxn modelId="{848754F4-972A-41F3-9DAB-54119A18D5B0}" type="presParOf" srcId="{E31A7A90-9CD5-4F7D-BB1D-2BA0EB5BD2C5}" destId="{0BD9CFF3-BD5C-4496-A5C0-71614AF6C6BB}" srcOrd="2" destOrd="0" presId="urn:microsoft.com/office/officeart/2005/8/layout/vList2"/>
    <dgm:cxn modelId="{6B371A1B-2AF8-400F-8DC1-6325D49E73C2}" type="presParOf" srcId="{E31A7A90-9CD5-4F7D-BB1D-2BA0EB5BD2C5}" destId="{CB053569-2367-4401-9257-A2E1BD3CDD98}" srcOrd="3" destOrd="0" presId="urn:microsoft.com/office/officeart/2005/8/layout/vList2"/>
    <dgm:cxn modelId="{720AB732-11C1-45CF-A683-048712A65DDD}" type="presParOf" srcId="{E31A7A90-9CD5-4F7D-BB1D-2BA0EB5BD2C5}" destId="{25B85B47-B55F-40A6-95E0-5ED6A9B870BF}" srcOrd="4" destOrd="0" presId="urn:microsoft.com/office/officeart/2005/8/layout/vList2"/>
    <dgm:cxn modelId="{150FAFEF-8B23-4640-A0D3-909E8172F830}"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‌‌对于样本特征筛选</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0" dirty="0" smtClean="0">
              <a:solidFill>
                <a:schemeClr val="bg1"/>
              </a:solidFill>
            </a:rPr>
            <a:t>机器学习模型</a:t>
          </a:r>
          <a:endParaRPr lang="zh-CN" altLang="en-US" b="0" dirty="0">
            <a:solidFill>
              <a:schemeClr val="bg1"/>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315262C-2E09-45AC-BF1F-B0EFE6A52DFE}">
      <dgm:prSet phldrT="[文本]"/>
      <dgm:spPr/>
      <dgm:t>
        <a:bodyPr/>
        <a:lstStyle/>
        <a:p>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FAF2ECBB-F8D5-4E4D-BBC6-6BADF1AC1606}">
      <dgm:prSet phldrT="[文本]"/>
      <dgm:spPr/>
      <dgm:t>
        <a:bodyPr/>
        <a:lstStyle/>
        <a:p>
          <a:r>
            <a:rPr lang="zh-CN" altLang="en-US" dirty="0" smtClean="0"/>
            <a:t>要考虑机器学习在项目中的创新性，三千字里面要写哪些东西，可以用，也可以说是起辅助作用，但是不管机器学习在项目里起什么作用，必须想想机器学习在这个项目里的创新性是啥，单纯的引用不太好</a:t>
          </a:r>
          <a:endParaRPr lang="zh-CN" altLang="en-US" dirty="0"/>
        </a:p>
      </dgm:t>
    </dgm:pt>
    <dgm:pt modelId="{9B5DDC84-8A0C-4962-9654-F70AC930F8D1}" type="parTrans" cxnId="{0D6B3E14-8D2F-4986-9F6E-9014B782A235}">
      <dgm:prSet/>
      <dgm:spPr/>
      <dgm:t>
        <a:bodyPr/>
        <a:lstStyle/>
        <a:p>
          <a:endParaRPr lang="zh-CN" altLang="en-US"/>
        </a:p>
      </dgm:t>
    </dgm:pt>
    <dgm:pt modelId="{AFDB2C02-115E-4ED7-8B07-7C36FDBAFE36}" type="sibTrans" cxnId="{0D6B3E14-8D2F-4986-9F6E-9014B782A235}">
      <dgm:prSet/>
      <dgm:spPr/>
      <dgm:t>
        <a:bodyPr/>
        <a:lstStyle/>
        <a:p>
          <a:endParaRPr lang="zh-CN" altLang="en-US"/>
        </a:p>
      </dgm:t>
    </dgm:pt>
    <dgm:pt modelId="{B8CB846E-5B33-4AD8-AEDA-0B19376345B5}">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4707D671-066B-459A-919D-B09F8858660F}">
      <dgm:prSet phldrT="[文本]"/>
      <dgm:spPr/>
      <dgm:t>
        <a:bodyPr/>
        <a:lstStyle/>
        <a:p>
          <a:r>
            <a:rPr lang="zh-CN" altLang="en-US" b="1" dirty="0" smtClean="0">
              <a:solidFill>
                <a:srgbClr val="C00000"/>
              </a:solidFill>
            </a:rPr>
            <a:t>创新点‌</a:t>
          </a:r>
          <a:endParaRPr lang="zh-CN" altLang="en-US" b="1" dirty="0">
            <a:solidFill>
              <a:srgbClr val="C00000"/>
            </a:solidFill>
          </a:endParaRPr>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0CF42C54-AC3D-42E8-AF85-8BCF386A2B1C}" type="pres">
      <dgm:prSet presAssocID="{7DA43552-56F3-45D1-81A9-D829FA6909BD}" presName="spacer" presStyleCnt="0"/>
      <dgm:spPr/>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376596D0-D466-449B-9FA8-E60DB7EF9C66}" type="pres">
      <dgm:prSet presAssocID="{FBFF2E4F-BFE7-4C02-82EF-E190730BA234}"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0" presStyleCnt="2">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custLinFactNeighborY="-21938">
        <dgm:presLayoutVars>
          <dgm:chMax val="0"/>
          <dgm:bulletEnabled val="1"/>
        </dgm:presLayoutVars>
      </dgm:prSet>
      <dgm:spPr/>
      <dgm:t>
        <a:bodyPr/>
        <a:lstStyle/>
        <a:p>
          <a:endParaRPr lang="zh-CN" altLang="en-US"/>
        </a:p>
      </dgm:t>
    </dgm:pt>
    <dgm:pt modelId="{B70CEC36-115E-4994-B87E-DAE5E6C7A6C1}" type="pres">
      <dgm:prSet presAssocID="{4707D671-066B-459A-919D-B09F8858660F}" presName="childText" presStyleLbl="revTx" presStyleIdx="1" presStyleCnt="2" custLinFactNeighborY="-16101">
        <dgm:presLayoutVars>
          <dgm:bulletEnabled val="1"/>
        </dgm:presLayoutVars>
      </dgm:prSet>
      <dgm:spPr/>
      <dgm:t>
        <a:bodyPr/>
        <a:lstStyle/>
        <a:p>
          <a:endParaRPr lang="zh-CN" altLang="en-US"/>
        </a:p>
      </dgm:t>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C8F16A23-683D-41BA-AC27-F380C0E3226D}" srcId="{421642D4-C352-4C01-8CC7-F23D2B800568}" destId="{4707D671-066B-459A-919D-B09F8858660F}" srcOrd="3" destOrd="0" parTransId="{D98C5C00-0651-4AEC-AC20-FFD33D79B1E0}" sibTransId="{702B736E-C561-4A42-943C-3C89E73253DF}"/>
    <dgm:cxn modelId="{0D6B3E14-8D2F-4986-9F6E-9014B782A235}" srcId="{4707D671-066B-459A-919D-B09F8858660F}" destId="{FAF2ECBB-F8D5-4E4D-BBC6-6BADF1AC1606}" srcOrd="0" destOrd="0" parTransId="{9B5DDC84-8A0C-4962-9654-F70AC930F8D1}" sibTransId="{AFDB2C02-115E-4ED7-8B07-7C36FDBAFE36}"/>
    <dgm:cxn modelId="{14844F62-7921-460A-BC53-8BC7E07B30F8}" srcId="{421642D4-C352-4C01-8CC7-F23D2B800568}" destId="{ABF99BC2-0BAD-4990-81A1-3BB941953995}" srcOrd="4" destOrd="0" parTransId="{BB05CC81-5F45-496D-B70B-AC4CC9EBB753}" sibTransId="{A430BE25-4235-4844-B5D2-801494B82C35}"/>
    <dgm:cxn modelId="{DB00D175-4998-43A4-8BE4-AB87D771AE68}" type="presOf" srcId="{4315262C-2E09-45AC-BF1F-B0EFE6A52DFE}" destId="{BD65C230-BC90-44B5-BE23-1CEB537939C3}" srcOrd="0" destOrd="0" presId="urn:microsoft.com/office/officeart/2005/8/layout/vList2"/>
    <dgm:cxn modelId="{1C713CD0-0F48-493A-9D29-14898FFD2711}" type="presOf" srcId="{6947F2E6-FDF3-4A90-849D-BBCFE59EB3E8}" destId="{27B7E26B-FC33-4528-A471-C8D643B78FF9}" srcOrd="0" destOrd="0" presId="urn:microsoft.com/office/officeart/2005/8/layout/vList2"/>
    <dgm:cxn modelId="{84B97CC0-A2D8-4235-B13F-6A8354E8A7D7}" type="presOf" srcId="{B8CB846E-5B33-4AD8-AEDA-0B19376345B5}" destId="{43447F4F-4D02-4910-9DD6-F0BEE81BE6F6}" srcOrd="0" destOrd="0" presId="urn:microsoft.com/office/officeart/2005/8/layout/vList2"/>
    <dgm:cxn modelId="{6FE7AC17-18E2-4E77-86AF-ED53C8F56FCD}" type="presOf" srcId="{ABF99BC2-0BAD-4990-81A1-3BB941953995}" destId="{6D2785B7-DA0A-46CE-B180-039DEAB50729}" srcOrd="0" destOrd="0" presId="urn:microsoft.com/office/officeart/2005/8/layout/vList2"/>
    <dgm:cxn modelId="{03A09DC4-96C4-4657-979F-563C760DEA1D}" srcId="{6947F2E6-FDF3-4A90-849D-BBCFE59EB3E8}" destId="{4315262C-2E09-45AC-BF1F-B0EFE6A52DFE}" srcOrd="0" destOrd="0" parTransId="{FAFBA81D-F617-4DFD-ADF5-4CB3CF7EC7E0}" sibTransId="{77BB797C-A8B5-43E0-8B99-57627B66490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9F6DD861-B725-4B88-9281-DC9924218666}" type="presOf" srcId="{4707D671-066B-459A-919D-B09F8858660F}" destId="{DA1A7DB1-A0D1-4C43-9750-42DA2F0590AF}" srcOrd="0" destOrd="0" presId="urn:microsoft.com/office/officeart/2005/8/layout/vList2"/>
    <dgm:cxn modelId="{D7BEA578-D8CE-4D41-903B-EB100E8C4E68}" type="presOf" srcId="{421642D4-C352-4C01-8CC7-F23D2B800568}" destId="{EB5C3C7F-E370-467A-90DD-2BF0CE194220}"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51893318-98E7-4B0C-BE91-4BFE1C46EE03}" type="presOf" srcId="{FAF2ECBB-F8D5-4E4D-BBC6-6BADF1AC1606}" destId="{B70CEC36-115E-4994-B87E-DAE5E6C7A6C1}" srcOrd="0" destOrd="0" presId="urn:microsoft.com/office/officeart/2005/8/layout/vList2"/>
    <dgm:cxn modelId="{ADF7F416-C0A1-4D6A-85F5-6A551D4DA926}" type="presOf" srcId="{8A5EEB1F-C805-430D-BE01-9E53D4BEBAE2}" destId="{320F69A5-A7F9-435D-A4C6-1D2B9D24E8F5}" srcOrd="0" destOrd="0" presId="urn:microsoft.com/office/officeart/2005/8/layout/vList2"/>
    <dgm:cxn modelId="{2C879DAF-E107-49E9-A6FE-F79D19C7B99F}" type="presParOf" srcId="{EB5C3C7F-E370-467A-90DD-2BF0CE194220}" destId="{43447F4F-4D02-4910-9DD6-F0BEE81BE6F6}" srcOrd="0" destOrd="0" presId="urn:microsoft.com/office/officeart/2005/8/layout/vList2"/>
    <dgm:cxn modelId="{EC90E727-A5EC-4B87-A56C-06E6C22E3A7A}" type="presParOf" srcId="{EB5C3C7F-E370-467A-90DD-2BF0CE194220}" destId="{0CF42C54-AC3D-42E8-AF85-8BCF386A2B1C}" srcOrd="1" destOrd="0" presId="urn:microsoft.com/office/officeart/2005/8/layout/vList2"/>
    <dgm:cxn modelId="{C5CBBF35-FB47-4B28-A30B-D126B78D242F}" type="presParOf" srcId="{EB5C3C7F-E370-467A-90DD-2BF0CE194220}" destId="{320F69A5-A7F9-435D-A4C6-1D2B9D24E8F5}" srcOrd="2" destOrd="0" presId="urn:microsoft.com/office/officeart/2005/8/layout/vList2"/>
    <dgm:cxn modelId="{8680C36B-DC6C-43C0-B715-750463BFE2BF}" type="presParOf" srcId="{EB5C3C7F-E370-467A-90DD-2BF0CE194220}" destId="{376596D0-D466-449B-9FA8-E60DB7EF9C66}" srcOrd="3" destOrd="0" presId="urn:microsoft.com/office/officeart/2005/8/layout/vList2"/>
    <dgm:cxn modelId="{7A5A0BD4-6727-491E-9694-A9DBA920EB5D}" type="presParOf" srcId="{EB5C3C7F-E370-467A-90DD-2BF0CE194220}" destId="{27B7E26B-FC33-4528-A471-C8D643B78FF9}" srcOrd="4" destOrd="0" presId="urn:microsoft.com/office/officeart/2005/8/layout/vList2"/>
    <dgm:cxn modelId="{88E57047-BAD7-44C1-BCFF-81DBD3343CFA}" type="presParOf" srcId="{EB5C3C7F-E370-467A-90DD-2BF0CE194220}" destId="{BD65C230-BC90-44B5-BE23-1CEB537939C3}" srcOrd="5" destOrd="0" presId="urn:microsoft.com/office/officeart/2005/8/layout/vList2"/>
    <dgm:cxn modelId="{B1E95FAC-8F03-42F0-9CA5-81CC068BC4C0}" type="presParOf" srcId="{EB5C3C7F-E370-467A-90DD-2BF0CE194220}" destId="{DA1A7DB1-A0D1-4C43-9750-42DA2F0590AF}" srcOrd="6" destOrd="0" presId="urn:microsoft.com/office/officeart/2005/8/layout/vList2"/>
    <dgm:cxn modelId="{A4FAFF8F-7043-4C0C-BD71-21391893461F}" type="presParOf" srcId="{EB5C3C7F-E370-467A-90DD-2BF0CE194220}" destId="{B70CEC36-115E-4994-B87E-DAE5E6C7A6C1}" srcOrd="7" destOrd="0" presId="urn:microsoft.com/office/officeart/2005/8/layout/vList2"/>
    <dgm:cxn modelId="{7CF6466B-BABD-4B17-8D92-D1B06593C0D4}"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825134-3A10-43BE-AFE1-5DD080188202}"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A758E462-1179-4E00-93C5-F5C58F3A16F2}">
      <dgm:prSet phldrT="[文本]" custT="1"/>
      <dgm:spPr/>
      <dgm:t>
        <a:bodyPr/>
        <a:lstStyle/>
        <a:p>
          <a:r>
            <a:rPr lang="en-US" sz="1800" dirty="0" smtClean="0"/>
            <a:t>1</a:t>
          </a:r>
          <a:r>
            <a:rPr lang="zh-CN" sz="1800" dirty="0" smtClean="0"/>
            <a:t>、提出多层级的特征选择方法与特征评价体系</a:t>
          </a:r>
          <a:endParaRPr lang="zh-CN" altLang="en-US" sz="1800" dirty="0"/>
        </a:p>
      </dgm:t>
    </dgm:pt>
    <dgm:pt modelId="{5FB5D075-5AB3-41A3-A042-F842BFCA0427}" type="parTrans" cxnId="{AE6B0DAF-81C8-4EFF-857E-F5207C34E096}">
      <dgm:prSet/>
      <dgm:spPr/>
      <dgm:t>
        <a:bodyPr/>
        <a:lstStyle/>
        <a:p>
          <a:endParaRPr lang="zh-CN" altLang="en-US" sz="2400"/>
        </a:p>
      </dgm:t>
    </dgm:pt>
    <dgm:pt modelId="{DC9B9BCA-7214-4D91-8F70-A3EE91C5B757}" type="sibTrans" cxnId="{AE6B0DAF-81C8-4EFF-857E-F5207C34E096}">
      <dgm:prSet/>
      <dgm:spPr/>
      <dgm:t>
        <a:bodyPr/>
        <a:lstStyle/>
        <a:p>
          <a:endParaRPr lang="zh-CN" altLang="en-US" sz="2400"/>
        </a:p>
      </dgm:t>
    </dgm:pt>
    <dgm:pt modelId="{DFF32440-4410-44C4-B5E4-04C799FE64B7}">
      <dgm:prSet custT="1"/>
      <dgm:spPr/>
      <dgm:t>
        <a:bodyPr/>
        <a:lstStyle/>
        <a:p>
          <a:r>
            <a:rPr lang="zh-CN" altLang="en-US" sz="1800" dirty="0" smtClean="0"/>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sz="1800" dirty="0"/>
        </a:p>
      </dgm:t>
    </dgm:pt>
    <dgm:pt modelId="{0640CEBE-5843-46D1-81EB-98E3E8141696}" type="parTrans" cxnId="{B102242C-EDD2-4C35-8591-6F1C7F1ABCB8}">
      <dgm:prSet/>
      <dgm:spPr/>
      <dgm:t>
        <a:bodyPr/>
        <a:lstStyle/>
        <a:p>
          <a:endParaRPr lang="zh-CN" altLang="en-US" sz="2400"/>
        </a:p>
      </dgm:t>
    </dgm:pt>
    <dgm:pt modelId="{63B67D48-6FAA-4F89-B494-6523B1CE06E1}" type="sibTrans" cxnId="{B102242C-EDD2-4C35-8591-6F1C7F1ABCB8}">
      <dgm:prSet/>
      <dgm:spPr/>
      <dgm:t>
        <a:bodyPr/>
        <a:lstStyle/>
        <a:p>
          <a:endParaRPr lang="zh-CN" altLang="en-US" sz="2400"/>
        </a:p>
      </dgm:t>
    </dgm:pt>
    <dgm:pt modelId="{433C043F-6BDE-4F4C-B7FA-7B61B801C10F}">
      <dgm:prSet custT="1"/>
      <dgm:spPr/>
      <dgm:t>
        <a:bodyPr/>
        <a:lstStyle/>
        <a:p>
          <a:r>
            <a:rPr lang="en-US" sz="1800" dirty="0" smtClean="0"/>
            <a:t>2</a:t>
          </a:r>
          <a:r>
            <a:rPr lang="zh-CN" sz="1800" dirty="0" smtClean="0"/>
            <a:t>、建立高温合金性能预测方法</a:t>
          </a:r>
          <a:endParaRPr lang="zh-CN" sz="1800" dirty="0"/>
        </a:p>
      </dgm:t>
    </dgm:pt>
    <dgm:pt modelId="{81033EB2-31DC-4309-AEEE-7644AA60AA03}" type="parTrans" cxnId="{81F33282-D88A-45B5-BF61-3AB599DED5EA}">
      <dgm:prSet/>
      <dgm:spPr/>
      <dgm:t>
        <a:bodyPr/>
        <a:lstStyle/>
        <a:p>
          <a:endParaRPr lang="zh-CN" altLang="en-US" sz="2400"/>
        </a:p>
      </dgm:t>
    </dgm:pt>
    <dgm:pt modelId="{338051A1-13B1-47AE-85F4-7FFA919BEF8D}" type="sibTrans" cxnId="{81F33282-D88A-45B5-BF61-3AB599DED5EA}">
      <dgm:prSet/>
      <dgm:spPr/>
      <dgm:t>
        <a:bodyPr/>
        <a:lstStyle/>
        <a:p>
          <a:endParaRPr lang="zh-CN" altLang="en-US" sz="2400"/>
        </a:p>
      </dgm:t>
    </dgm:pt>
    <dgm:pt modelId="{DA28AAC3-024A-41D0-8657-4CC542F50D13}">
      <dgm:prSet custT="1"/>
      <dgm:spPr/>
      <dgm:t>
        <a:bodyPr/>
        <a:lstStyle/>
        <a:p>
          <a:r>
            <a:rPr lang="zh-CN" altLang="en-US" sz="1800" dirty="0" smtClean="0"/>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sz="1800" dirty="0"/>
        </a:p>
      </dgm:t>
    </dgm:pt>
    <dgm:pt modelId="{49F47B2D-BEBA-4A2C-8970-58BA38B55906}" type="parTrans" cxnId="{CCE30FF4-480B-47F6-B6E5-D3EAA1CC3FCE}">
      <dgm:prSet/>
      <dgm:spPr/>
      <dgm:t>
        <a:bodyPr/>
        <a:lstStyle/>
        <a:p>
          <a:endParaRPr lang="zh-CN" altLang="en-US" sz="2400"/>
        </a:p>
      </dgm:t>
    </dgm:pt>
    <dgm:pt modelId="{00E7BD24-D7EB-4662-84E8-3607E0D69149}" type="sibTrans" cxnId="{CCE30FF4-480B-47F6-B6E5-D3EAA1CC3FCE}">
      <dgm:prSet/>
      <dgm:spPr/>
      <dgm:t>
        <a:bodyPr/>
        <a:lstStyle/>
        <a:p>
          <a:endParaRPr lang="zh-CN" altLang="en-US" sz="2400"/>
        </a:p>
      </dgm:t>
    </dgm:pt>
    <dgm:pt modelId="{37BC7D26-BA2F-404B-8E54-FDABDFCABB89}">
      <dgm:prSet custT="1"/>
      <dgm:spPr/>
      <dgm:t>
        <a:bodyPr/>
        <a:lstStyle/>
        <a:p>
          <a:r>
            <a:rPr lang="en-US" sz="1800" dirty="0" smtClean="0"/>
            <a:t>3</a:t>
          </a:r>
          <a:r>
            <a:rPr lang="zh-CN" sz="1800" dirty="0" smtClean="0"/>
            <a:t>、建立基于云模型的方法解释模型</a:t>
          </a:r>
          <a:endParaRPr lang="zh-CN" sz="1800" dirty="0"/>
        </a:p>
      </dgm:t>
    </dgm:pt>
    <dgm:pt modelId="{C91704F6-EAA9-41F1-98CB-7DDA1685F7FA}" type="parTrans" cxnId="{345CA37B-20A9-47A9-8355-A1DE21194FE4}">
      <dgm:prSet/>
      <dgm:spPr/>
      <dgm:t>
        <a:bodyPr/>
        <a:lstStyle/>
        <a:p>
          <a:endParaRPr lang="zh-CN" altLang="en-US" sz="2400"/>
        </a:p>
      </dgm:t>
    </dgm:pt>
    <dgm:pt modelId="{98EEF78F-DD38-4AC3-8715-54DE00FE7983}" type="sibTrans" cxnId="{345CA37B-20A9-47A9-8355-A1DE21194FE4}">
      <dgm:prSet/>
      <dgm:spPr/>
      <dgm:t>
        <a:bodyPr/>
        <a:lstStyle/>
        <a:p>
          <a:endParaRPr lang="zh-CN" altLang="en-US" sz="2400"/>
        </a:p>
      </dgm:t>
    </dgm:pt>
    <dgm:pt modelId="{C46357FB-C698-4C29-B2B7-E3E082E54BFF}">
      <dgm:prSet custT="1"/>
      <dgm:spPr/>
      <dgm:t>
        <a:bodyPr/>
        <a:lstStyle/>
        <a:p>
          <a:r>
            <a:rPr lang="zh-CN" altLang="en-US" sz="1800" dirty="0" smtClean="0"/>
            <a:t>当前的机器学习方法可解释性较弱，模型中得到的结果无法与传统的专家知识对接。基于此，本课题拟利用云模型的高可解释性，对高温合金性能预测方法进行解释，进而使机器学习真正融入到高温合金领域，推动高温合金领域向前发展</a:t>
          </a:r>
          <a:endParaRPr lang="zh-CN" altLang="en-US" sz="1800" dirty="0"/>
        </a:p>
      </dgm:t>
    </dgm:pt>
    <dgm:pt modelId="{E01BDDD9-DCD3-49DC-8DF4-C69162402151}" type="parTrans" cxnId="{43B5C4B7-61D5-421E-A335-F9A4EA7DA0F6}">
      <dgm:prSet/>
      <dgm:spPr/>
      <dgm:t>
        <a:bodyPr/>
        <a:lstStyle/>
        <a:p>
          <a:endParaRPr lang="zh-CN" altLang="en-US" sz="2400"/>
        </a:p>
      </dgm:t>
    </dgm:pt>
    <dgm:pt modelId="{759549A3-3300-4AD7-B343-AB103ACDAEC9}" type="sibTrans" cxnId="{43B5C4B7-61D5-421E-A335-F9A4EA7DA0F6}">
      <dgm:prSet/>
      <dgm:spPr/>
      <dgm:t>
        <a:bodyPr/>
        <a:lstStyle/>
        <a:p>
          <a:endParaRPr lang="zh-CN" altLang="en-US" sz="2400"/>
        </a:p>
      </dgm:t>
    </dgm:pt>
    <dgm:pt modelId="{23A39F89-FC35-44EC-BB18-493C9B3E413E}" type="pres">
      <dgm:prSet presAssocID="{71825134-3A10-43BE-AFE1-5DD080188202}" presName="linear" presStyleCnt="0">
        <dgm:presLayoutVars>
          <dgm:dir/>
          <dgm:animLvl val="lvl"/>
          <dgm:resizeHandles val="exact"/>
        </dgm:presLayoutVars>
      </dgm:prSet>
      <dgm:spPr/>
      <dgm:t>
        <a:bodyPr/>
        <a:lstStyle/>
        <a:p>
          <a:endParaRPr lang="zh-CN" altLang="en-US"/>
        </a:p>
      </dgm:t>
    </dgm:pt>
    <dgm:pt modelId="{BADE8FBD-46C0-4B10-9208-875E552519C6}" type="pres">
      <dgm:prSet presAssocID="{A758E462-1179-4E00-93C5-F5C58F3A16F2}" presName="parentLin" presStyleCnt="0"/>
      <dgm:spPr/>
    </dgm:pt>
    <dgm:pt modelId="{3D94B899-A516-475F-BBBF-7C183D5D68FA}" type="pres">
      <dgm:prSet presAssocID="{A758E462-1179-4E00-93C5-F5C58F3A16F2}" presName="parentLeftMargin" presStyleLbl="node1" presStyleIdx="0" presStyleCnt="3"/>
      <dgm:spPr/>
      <dgm:t>
        <a:bodyPr/>
        <a:lstStyle/>
        <a:p>
          <a:endParaRPr lang="zh-CN" altLang="en-US"/>
        </a:p>
      </dgm:t>
    </dgm:pt>
    <dgm:pt modelId="{C19EE212-5DEE-4000-BE36-849B4A0D9FA3}" type="pres">
      <dgm:prSet presAssocID="{A758E462-1179-4E00-93C5-F5C58F3A16F2}" presName="parentText" presStyleLbl="node1" presStyleIdx="0" presStyleCnt="3">
        <dgm:presLayoutVars>
          <dgm:chMax val="0"/>
          <dgm:bulletEnabled val="1"/>
        </dgm:presLayoutVars>
      </dgm:prSet>
      <dgm:spPr/>
      <dgm:t>
        <a:bodyPr/>
        <a:lstStyle/>
        <a:p>
          <a:endParaRPr lang="zh-CN" altLang="en-US"/>
        </a:p>
      </dgm:t>
    </dgm:pt>
    <dgm:pt modelId="{44046826-5277-4BDE-942C-EE7BBC181E7C}" type="pres">
      <dgm:prSet presAssocID="{A758E462-1179-4E00-93C5-F5C58F3A16F2}" presName="negativeSpace" presStyleCnt="0"/>
      <dgm:spPr/>
    </dgm:pt>
    <dgm:pt modelId="{52F17FE2-B76D-4819-9365-E012BE2458FC}" type="pres">
      <dgm:prSet presAssocID="{A758E462-1179-4E00-93C5-F5C58F3A16F2}" presName="childText" presStyleLbl="conFgAcc1" presStyleIdx="0" presStyleCnt="3">
        <dgm:presLayoutVars>
          <dgm:bulletEnabled val="1"/>
        </dgm:presLayoutVars>
      </dgm:prSet>
      <dgm:spPr/>
      <dgm:t>
        <a:bodyPr/>
        <a:lstStyle/>
        <a:p>
          <a:endParaRPr lang="zh-CN" altLang="en-US"/>
        </a:p>
      </dgm:t>
    </dgm:pt>
    <dgm:pt modelId="{7549592C-C75E-45F6-9C79-51BFC891C4BE}" type="pres">
      <dgm:prSet presAssocID="{DC9B9BCA-7214-4D91-8F70-A3EE91C5B757}" presName="spaceBetweenRectangles" presStyleCnt="0"/>
      <dgm:spPr/>
    </dgm:pt>
    <dgm:pt modelId="{9C33F9D8-EFD0-4F67-BF57-89A0EA3D4A5F}" type="pres">
      <dgm:prSet presAssocID="{433C043F-6BDE-4F4C-B7FA-7B61B801C10F}" presName="parentLin" presStyleCnt="0"/>
      <dgm:spPr/>
    </dgm:pt>
    <dgm:pt modelId="{E55C6552-35D4-4632-A498-7BEC7C96DAA5}" type="pres">
      <dgm:prSet presAssocID="{433C043F-6BDE-4F4C-B7FA-7B61B801C10F}" presName="parentLeftMargin" presStyleLbl="node1" presStyleIdx="0" presStyleCnt="3"/>
      <dgm:spPr/>
      <dgm:t>
        <a:bodyPr/>
        <a:lstStyle/>
        <a:p>
          <a:endParaRPr lang="zh-CN" altLang="en-US"/>
        </a:p>
      </dgm:t>
    </dgm:pt>
    <dgm:pt modelId="{CE3ADB09-ABFB-4D05-8D1A-B161D012AA95}" type="pres">
      <dgm:prSet presAssocID="{433C043F-6BDE-4F4C-B7FA-7B61B801C10F}" presName="parentText" presStyleLbl="node1" presStyleIdx="1" presStyleCnt="3">
        <dgm:presLayoutVars>
          <dgm:chMax val="0"/>
          <dgm:bulletEnabled val="1"/>
        </dgm:presLayoutVars>
      </dgm:prSet>
      <dgm:spPr/>
      <dgm:t>
        <a:bodyPr/>
        <a:lstStyle/>
        <a:p>
          <a:endParaRPr lang="zh-CN" altLang="en-US"/>
        </a:p>
      </dgm:t>
    </dgm:pt>
    <dgm:pt modelId="{CDE629EE-083E-42F2-A4E2-9FF121EE2AFA}" type="pres">
      <dgm:prSet presAssocID="{433C043F-6BDE-4F4C-B7FA-7B61B801C10F}" presName="negativeSpace" presStyleCnt="0"/>
      <dgm:spPr/>
    </dgm:pt>
    <dgm:pt modelId="{C98F2C4C-E618-4B38-A92A-107F027E69BD}" type="pres">
      <dgm:prSet presAssocID="{433C043F-6BDE-4F4C-B7FA-7B61B801C10F}" presName="childText" presStyleLbl="conFgAcc1" presStyleIdx="1" presStyleCnt="3">
        <dgm:presLayoutVars>
          <dgm:bulletEnabled val="1"/>
        </dgm:presLayoutVars>
      </dgm:prSet>
      <dgm:spPr/>
      <dgm:t>
        <a:bodyPr/>
        <a:lstStyle/>
        <a:p>
          <a:endParaRPr lang="zh-CN" altLang="en-US"/>
        </a:p>
      </dgm:t>
    </dgm:pt>
    <dgm:pt modelId="{C9DD8773-5498-4B1E-BE1E-4B296221CEA5}" type="pres">
      <dgm:prSet presAssocID="{338051A1-13B1-47AE-85F4-7FFA919BEF8D}" presName="spaceBetweenRectangles" presStyleCnt="0"/>
      <dgm:spPr/>
    </dgm:pt>
    <dgm:pt modelId="{1B66757F-7187-4EAE-B3CD-95B31175963A}" type="pres">
      <dgm:prSet presAssocID="{37BC7D26-BA2F-404B-8E54-FDABDFCABB89}" presName="parentLin" presStyleCnt="0"/>
      <dgm:spPr/>
    </dgm:pt>
    <dgm:pt modelId="{C88C5411-2DFE-4B38-8452-6733AF94A922}" type="pres">
      <dgm:prSet presAssocID="{37BC7D26-BA2F-404B-8E54-FDABDFCABB89}" presName="parentLeftMargin" presStyleLbl="node1" presStyleIdx="1" presStyleCnt="3"/>
      <dgm:spPr/>
      <dgm:t>
        <a:bodyPr/>
        <a:lstStyle/>
        <a:p>
          <a:endParaRPr lang="zh-CN" altLang="en-US"/>
        </a:p>
      </dgm:t>
    </dgm:pt>
    <dgm:pt modelId="{F628A3BC-5420-4B5F-B73B-7DAACB500F88}" type="pres">
      <dgm:prSet presAssocID="{37BC7D26-BA2F-404B-8E54-FDABDFCABB89}" presName="parentText" presStyleLbl="node1" presStyleIdx="2" presStyleCnt="3">
        <dgm:presLayoutVars>
          <dgm:chMax val="0"/>
          <dgm:bulletEnabled val="1"/>
        </dgm:presLayoutVars>
      </dgm:prSet>
      <dgm:spPr/>
      <dgm:t>
        <a:bodyPr/>
        <a:lstStyle/>
        <a:p>
          <a:endParaRPr lang="zh-CN" altLang="en-US"/>
        </a:p>
      </dgm:t>
    </dgm:pt>
    <dgm:pt modelId="{5832AD32-4902-4B19-B589-CF9AAF1D833A}" type="pres">
      <dgm:prSet presAssocID="{37BC7D26-BA2F-404B-8E54-FDABDFCABB89}" presName="negativeSpace" presStyleCnt="0"/>
      <dgm:spPr/>
    </dgm:pt>
    <dgm:pt modelId="{7F847455-2C1B-4C89-B751-CF63AED29DED}" type="pres">
      <dgm:prSet presAssocID="{37BC7D26-BA2F-404B-8E54-FDABDFCABB89}" presName="childText" presStyleLbl="conFgAcc1" presStyleIdx="2" presStyleCnt="3">
        <dgm:presLayoutVars>
          <dgm:bulletEnabled val="1"/>
        </dgm:presLayoutVars>
      </dgm:prSet>
      <dgm:spPr/>
      <dgm:t>
        <a:bodyPr/>
        <a:lstStyle/>
        <a:p>
          <a:endParaRPr lang="zh-CN" altLang="en-US"/>
        </a:p>
      </dgm:t>
    </dgm:pt>
  </dgm:ptLst>
  <dgm:cxnLst>
    <dgm:cxn modelId="{AE6B0DAF-81C8-4EFF-857E-F5207C34E096}" srcId="{71825134-3A10-43BE-AFE1-5DD080188202}" destId="{A758E462-1179-4E00-93C5-F5C58F3A16F2}" srcOrd="0" destOrd="0" parTransId="{5FB5D075-5AB3-41A3-A042-F842BFCA0427}" sibTransId="{DC9B9BCA-7214-4D91-8F70-A3EE91C5B757}"/>
    <dgm:cxn modelId="{CCE30FF4-480B-47F6-B6E5-D3EAA1CC3FCE}" srcId="{433C043F-6BDE-4F4C-B7FA-7B61B801C10F}" destId="{DA28AAC3-024A-41D0-8657-4CC542F50D13}" srcOrd="0" destOrd="0" parTransId="{49F47B2D-BEBA-4A2C-8970-58BA38B55906}" sibTransId="{00E7BD24-D7EB-4662-84E8-3607E0D69149}"/>
    <dgm:cxn modelId="{345CA37B-20A9-47A9-8355-A1DE21194FE4}" srcId="{71825134-3A10-43BE-AFE1-5DD080188202}" destId="{37BC7D26-BA2F-404B-8E54-FDABDFCABB89}" srcOrd="2" destOrd="0" parTransId="{C91704F6-EAA9-41F1-98CB-7DDA1685F7FA}" sibTransId="{98EEF78F-DD38-4AC3-8715-54DE00FE7983}"/>
    <dgm:cxn modelId="{F91ECC5E-58C5-481E-8536-FD71DF17BCFD}" type="presOf" srcId="{433C043F-6BDE-4F4C-B7FA-7B61B801C10F}" destId="{E55C6552-35D4-4632-A498-7BEC7C96DAA5}" srcOrd="0" destOrd="0" presId="urn:microsoft.com/office/officeart/2005/8/layout/list1"/>
    <dgm:cxn modelId="{095716FD-4409-4458-BB1E-03695FAE1B4A}" type="presOf" srcId="{71825134-3A10-43BE-AFE1-5DD080188202}" destId="{23A39F89-FC35-44EC-BB18-493C9B3E413E}" srcOrd="0" destOrd="0" presId="urn:microsoft.com/office/officeart/2005/8/layout/list1"/>
    <dgm:cxn modelId="{8288ECA3-34CF-46DD-8BFB-53E5F5F2B64B}" type="presOf" srcId="{A758E462-1179-4E00-93C5-F5C58F3A16F2}" destId="{C19EE212-5DEE-4000-BE36-849B4A0D9FA3}" srcOrd="1" destOrd="0" presId="urn:microsoft.com/office/officeart/2005/8/layout/list1"/>
    <dgm:cxn modelId="{81F33282-D88A-45B5-BF61-3AB599DED5EA}" srcId="{71825134-3A10-43BE-AFE1-5DD080188202}" destId="{433C043F-6BDE-4F4C-B7FA-7B61B801C10F}" srcOrd="1" destOrd="0" parTransId="{81033EB2-31DC-4309-AEEE-7644AA60AA03}" sibTransId="{338051A1-13B1-47AE-85F4-7FFA919BEF8D}"/>
    <dgm:cxn modelId="{F4965A06-8045-4A7E-92C7-730218341A23}" type="presOf" srcId="{C46357FB-C698-4C29-B2B7-E3E082E54BFF}" destId="{7F847455-2C1B-4C89-B751-CF63AED29DED}" srcOrd="0" destOrd="0" presId="urn:microsoft.com/office/officeart/2005/8/layout/list1"/>
    <dgm:cxn modelId="{43B5C4B7-61D5-421E-A335-F9A4EA7DA0F6}" srcId="{37BC7D26-BA2F-404B-8E54-FDABDFCABB89}" destId="{C46357FB-C698-4C29-B2B7-E3E082E54BFF}" srcOrd="0" destOrd="0" parTransId="{E01BDDD9-DCD3-49DC-8DF4-C69162402151}" sibTransId="{759549A3-3300-4AD7-B343-AB103ACDAEC9}"/>
    <dgm:cxn modelId="{4F8DA476-074E-4BF4-9F75-53027F798546}" type="presOf" srcId="{37BC7D26-BA2F-404B-8E54-FDABDFCABB89}" destId="{F628A3BC-5420-4B5F-B73B-7DAACB500F88}" srcOrd="1" destOrd="0" presId="urn:microsoft.com/office/officeart/2005/8/layout/list1"/>
    <dgm:cxn modelId="{B102242C-EDD2-4C35-8591-6F1C7F1ABCB8}" srcId="{A758E462-1179-4E00-93C5-F5C58F3A16F2}" destId="{DFF32440-4410-44C4-B5E4-04C799FE64B7}" srcOrd="0" destOrd="0" parTransId="{0640CEBE-5843-46D1-81EB-98E3E8141696}" sibTransId="{63B67D48-6FAA-4F89-B494-6523B1CE06E1}"/>
    <dgm:cxn modelId="{00DDB8F2-66FC-4366-BAF9-B8BAAEB0D7FC}" type="presOf" srcId="{433C043F-6BDE-4F4C-B7FA-7B61B801C10F}" destId="{CE3ADB09-ABFB-4D05-8D1A-B161D012AA95}" srcOrd="1" destOrd="0" presId="urn:microsoft.com/office/officeart/2005/8/layout/list1"/>
    <dgm:cxn modelId="{491F1C49-2708-4858-A26D-8807CB116D17}" type="presOf" srcId="{A758E462-1179-4E00-93C5-F5C58F3A16F2}" destId="{3D94B899-A516-475F-BBBF-7C183D5D68FA}" srcOrd="0" destOrd="0" presId="urn:microsoft.com/office/officeart/2005/8/layout/list1"/>
    <dgm:cxn modelId="{2865F431-2AAA-446C-BDC0-6B543730F73C}" type="presOf" srcId="{37BC7D26-BA2F-404B-8E54-FDABDFCABB89}" destId="{C88C5411-2DFE-4B38-8452-6733AF94A922}" srcOrd="0" destOrd="0" presId="urn:microsoft.com/office/officeart/2005/8/layout/list1"/>
    <dgm:cxn modelId="{210A5120-5F8F-4E7B-A066-AD16A75142F7}" type="presOf" srcId="{DA28AAC3-024A-41D0-8657-4CC542F50D13}" destId="{C98F2C4C-E618-4B38-A92A-107F027E69BD}" srcOrd="0" destOrd="0" presId="urn:microsoft.com/office/officeart/2005/8/layout/list1"/>
    <dgm:cxn modelId="{304E5A78-74CA-4B59-AB52-5E2E831E7A97}" type="presOf" srcId="{DFF32440-4410-44C4-B5E4-04C799FE64B7}" destId="{52F17FE2-B76D-4819-9365-E012BE2458FC}" srcOrd="0" destOrd="0" presId="urn:microsoft.com/office/officeart/2005/8/layout/list1"/>
    <dgm:cxn modelId="{A69758CF-ECFA-40A6-9B89-17E7E7FC4C03}" type="presParOf" srcId="{23A39F89-FC35-44EC-BB18-493C9B3E413E}" destId="{BADE8FBD-46C0-4B10-9208-875E552519C6}" srcOrd="0" destOrd="0" presId="urn:microsoft.com/office/officeart/2005/8/layout/list1"/>
    <dgm:cxn modelId="{1A0B1075-BE77-4072-9E49-892732448DB0}" type="presParOf" srcId="{BADE8FBD-46C0-4B10-9208-875E552519C6}" destId="{3D94B899-A516-475F-BBBF-7C183D5D68FA}" srcOrd="0" destOrd="0" presId="urn:microsoft.com/office/officeart/2005/8/layout/list1"/>
    <dgm:cxn modelId="{926C1FA7-64A4-41CA-885A-B607AEA93ABB}" type="presParOf" srcId="{BADE8FBD-46C0-4B10-9208-875E552519C6}" destId="{C19EE212-5DEE-4000-BE36-849B4A0D9FA3}" srcOrd="1" destOrd="0" presId="urn:microsoft.com/office/officeart/2005/8/layout/list1"/>
    <dgm:cxn modelId="{AD412908-6179-4E8A-901C-62AE27FCDA5D}" type="presParOf" srcId="{23A39F89-FC35-44EC-BB18-493C9B3E413E}" destId="{44046826-5277-4BDE-942C-EE7BBC181E7C}" srcOrd="1" destOrd="0" presId="urn:microsoft.com/office/officeart/2005/8/layout/list1"/>
    <dgm:cxn modelId="{9C469D96-F49A-4F0E-826C-1EEA14964656}" type="presParOf" srcId="{23A39F89-FC35-44EC-BB18-493C9B3E413E}" destId="{52F17FE2-B76D-4819-9365-E012BE2458FC}" srcOrd="2" destOrd="0" presId="urn:microsoft.com/office/officeart/2005/8/layout/list1"/>
    <dgm:cxn modelId="{8544B6FE-6959-4477-A240-C6454540FDCC}" type="presParOf" srcId="{23A39F89-FC35-44EC-BB18-493C9B3E413E}" destId="{7549592C-C75E-45F6-9C79-51BFC891C4BE}" srcOrd="3" destOrd="0" presId="urn:microsoft.com/office/officeart/2005/8/layout/list1"/>
    <dgm:cxn modelId="{0FFDF6B4-90ED-4313-929A-83FF54DBD775}" type="presParOf" srcId="{23A39F89-FC35-44EC-BB18-493C9B3E413E}" destId="{9C33F9D8-EFD0-4F67-BF57-89A0EA3D4A5F}" srcOrd="4" destOrd="0" presId="urn:microsoft.com/office/officeart/2005/8/layout/list1"/>
    <dgm:cxn modelId="{3FA0A950-3F4B-4A83-95FA-66744CA29A04}" type="presParOf" srcId="{9C33F9D8-EFD0-4F67-BF57-89A0EA3D4A5F}" destId="{E55C6552-35D4-4632-A498-7BEC7C96DAA5}" srcOrd="0" destOrd="0" presId="urn:microsoft.com/office/officeart/2005/8/layout/list1"/>
    <dgm:cxn modelId="{49D0BB8C-41C7-4E4F-BFCD-0FFEE7331C39}" type="presParOf" srcId="{9C33F9D8-EFD0-4F67-BF57-89A0EA3D4A5F}" destId="{CE3ADB09-ABFB-4D05-8D1A-B161D012AA95}" srcOrd="1" destOrd="0" presId="urn:microsoft.com/office/officeart/2005/8/layout/list1"/>
    <dgm:cxn modelId="{A7C04AF9-8436-42DD-B733-3F4EDD1D4132}" type="presParOf" srcId="{23A39F89-FC35-44EC-BB18-493C9B3E413E}" destId="{CDE629EE-083E-42F2-A4E2-9FF121EE2AFA}" srcOrd="5" destOrd="0" presId="urn:microsoft.com/office/officeart/2005/8/layout/list1"/>
    <dgm:cxn modelId="{8DF1A3A2-5C10-4A3D-A65D-2CE5A70ECFC7}" type="presParOf" srcId="{23A39F89-FC35-44EC-BB18-493C9B3E413E}" destId="{C98F2C4C-E618-4B38-A92A-107F027E69BD}" srcOrd="6" destOrd="0" presId="urn:microsoft.com/office/officeart/2005/8/layout/list1"/>
    <dgm:cxn modelId="{BFC832F3-DCD8-498E-A681-73413E031370}" type="presParOf" srcId="{23A39F89-FC35-44EC-BB18-493C9B3E413E}" destId="{C9DD8773-5498-4B1E-BE1E-4B296221CEA5}" srcOrd="7" destOrd="0" presId="urn:microsoft.com/office/officeart/2005/8/layout/list1"/>
    <dgm:cxn modelId="{6F66BAEB-AA52-41AB-A25F-0C602111BE52}" type="presParOf" srcId="{23A39F89-FC35-44EC-BB18-493C9B3E413E}" destId="{1B66757F-7187-4EAE-B3CD-95B31175963A}" srcOrd="8" destOrd="0" presId="urn:microsoft.com/office/officeart/2005/8/layout/list1"/>
    <dgm:cxn modelId="{FFFF7A04-5E49-4801-99B2-C3F3583DE8CA}" type="presParOf" srcId="{1B66757F-7187-4EAE-B3CD-95B31175963A}" destId="{C88C5411-2DFE-4B38-8452-6733AF94A922}" srcOrd="0" destOrd="0" presId="urn:microsoft.com/office/officeart/2005/8/layout/list1"/>
    <dgm:cxn modelId="{B50FAACE-D552-4F3F-82AD-9040F8BA583B}" type="presParOf" srcId="{1B66757F-7187-4EAE-B3CD-95B31175963A}" destId="{F628A3BC-5420-4B5F-B73B-7DAACB500F88}" srcOrd="1" destOrd="0" presId="urn:microsoft.com/office/officeart/2005/8/layout/list1"/>
    <dgm:cxn modelId="{5514EC50-EFDF-4AC9-8900-4F8E10D7FC4A}" type="presParOf" srcId="{23A39F89-FC35-44EC-BB18-493C9B3E413E}" destId="{5832AD32-4902-4B19-B589-CF9AAF1D833A}" srcOrd="9" destOrd="0" presId="urn:microsoft.com/office/officeart/2005/8/layout/list1"/>
    <dgm:cxn modelId="{4812FCBD-87BF-4613-9282-50445C599282}" type="presParOf" srcId="{23A39F89-FC35-44EC-BB18-493C9B3E413E}" destId="{7F847455-2C1B-4C89-B751-CF63AED29D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研究背景</a:t>
          </a:r>
          <a:endParaRPr lang="zh-CN" altLang="en-US" sz="3200" kern="1200" dirty="0"/>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rgbClr val="83A53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研究内容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创新点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合作形式</a:t>
          </a:r>
          <a:endParaRPr lang="zh-CN" altLang="en-US" sz="2500" kern="1200" dirty="0"/>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相关工作基础</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机器学习在材料科学中的应用</a:t>
          </a:r>
          <a:endParaRPr lang="zh-CN" altLang="en-US" sz="2500" kern="1200" dirty="0"/>
        </a:p>
      </dsp:txBody>
      <dsp:txXfrm>
        <a:off x="0" y="4340812"/>
        <a:ext cx="7272808" cy="910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合作形式</a:t>
          </a:r>
          <a:endParaRPr lang="zh-CN" altLang="en-US" sz="2500" kern="1200" dirty="0">
            <a:solidFill>
              <a:schemeClr val="tx1">
                <a:lumMod val="50000"/>
                <a:lumOff val="50000"/>
              </a:schemeClr>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相关工作基础</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机器学习在材料科学中的应用</a:t>
          </a:r>
          <a:endParaRPr lang="zh-CN" altLang="en-US" sz="2500" kern="1200" dirty="0">
            <a:solidFill>
              <a:schemeClr val="tx1">
                <a:lumMod val="50000"/>
                <a:lumOff val="50000"/>
              </a:schemeClr>
            </a:solidFill>
          </a:endParaRPr>
        </a:p>
      </dsp:txBody>
      <dsp:txXfrm>
        <a:off x="0" y="4340812"/>
        <a:ext cx="7272808" cy="910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B0210-49D6-41EF-BB2B-218C9EC9180B}">
      <dsp:nvSpPr>
        <dsp:cNvPr id="0" name=""/>
        <dsp:cNvSpPr/>
      </dsp:nvSpPr>
      <dsp:spPr>
        <a:xfrm>
          <a:off x="0" y="937623"/>
          <a:ext cx="2880320"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(1)</a:t>
          </a:r>
          <a:r>
            <a:rPr lang="zh-CN" altLang="en-US" sz="2000" kern="1200" dirty="0" smtClean="0"/>
            <a:t>对</a:t>
          </a:r>
          <a:r>
            <a:rPr lang="zh-CN" altLang="zh-CN" sz="2000" kern="1200" dirty="0" smtClean="0"/>
            <a:t>单晶高温合金</a:t>
          </a:r>
          <a:r>
            <a:rPr lang="zh-CN" altLang="en-US" sz="2000" kern="1200" dirty="0" smtClean="0"/>
            <a:t>的实验数据进行特征选择的必要性分析</a:t>
          </a:r>
          <a:endParaRPr lang="en-US" altLang="zh-CN" sz="2000" kern="1200" dirty="0"/>
        </a:p>
      </dsp:txBody>
      <dsp:txXfrm>
        <a:off x="59399" y="997022"/>
        <a:ext cx="2761522" cy="1098002"/>
      </dsp:txXfrm>
    </dsp:sp>
    <dsp:sp modelId="{714918DA-0FE7-46EF-95D6-8BAFD289D119}">
      <dsp:nvSpPr>
        <dsp:cNvPr id="0" name=""/>
        <dsp:cNvSpPr/>
      </dsp:nvSpPr>
      <dsp:spPr>
        <a:xfrm>
          <a:off x="0" y="2341624"/>
          <a:ext cx="2880320" cy="12168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(2)</a:t>
          </a:r>
          <a:r>
            <a:rPr lang="zh-CN" altLang="en-US" sz="2000" kern="1200" dirty="0" smtClean="0"/>
            <a:t>对</a:t>
          </a:r>
          <a:r>
            <a:rPr lang="zh-CN" altLang="zh-CN" sz="2000" kern="1200" dirty="0" smtClean="0"/>
            <a:t>单晶高温合金</a:t>
          </a:r>
          <a:r>
            <a:rPr lang="zh-CN" altLang="en-US" sz="2000" kern="1200" dirty="0" smtClean="0"/>
            <a:t>实验数据</a:t>
          </a:r>
          <a:r>
            <a:rPr lang="zh-CN" altLang="zh-CN" sz="2000" kern="1200" dirty="0" smtClean="0"/>
            <a:t>特征选择的方法</a:t>
          </a:r>
          <a:endParaRPr lang="en-US" altLang="zh-CN" sz="2000" kern="1200" dirty="0" smtClean="0"/>
        </a:p>
      </dsp:txBody>
      <dsp:txXfrm>
        <a:off x="59399" y="2401023"/>
        <a:ext cx="276152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e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2016/12/29 Thursday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r>
              <a:rPr lang="en-US" altLang="zh-CN" dirty="0" smtClean="0">
                <a:ea typeface="宋体" charset="-122"/>
              </a:rPr>
              <a:t>Data correlation</a:t>
            </a:r>
            <a:endParaRPr lang="zh-CN" altLang="en-US" dirty="0" smtClean="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smtClean="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4A9DD-A67E-4B6D-8A95-587F78806270}" type="slidenum">
              <a:rPr lang="en-US" altLang="zh-CN"/>
              <a:pPr/>
              <a:t>20</a:t>
            </a:fld>
            <a:endParaRPr lang="en-US" altLang="zh-CN"/>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r>
              <a:rPr lang="en-US" altLang="zh-CN"/>
              <a:t>Bagging have the following characteristics:</a:t>
            </a:r>
          </a:p>
          <a:p>
            <a:pPr lvl="1"/>
            <a:r>
              <a:rPr lang="en-US" altLang="zh-CN"/>
              <a:t>All the Bootstrap samples produced from source data independently. </a:t>
            </a:r>
          </a:p>
          <a:p>
            <a:pPr lvl="1"/>
            <a:r>
              <a:rPr lang="en-US" altLang="zh-CN"/>
              <a:t>Each Bootstrap sample has the same size.</a:t>
            </a:r>
          </a:p>
          <a:p>
            <a:endParaRPr lang="en-US" altLang="zh-CN"/>
          </a:p>
        </p:txBody>
      </p:sp>
    </p:spTree>
    <p:extLst>
      <p:ext uri="{BB962C8B-B14F-4D97-AF65-F5344CB8AC3E}">
        <p14:creationId xmlns:p14="http://schemas.microsoft.com/office/powerpoint/2010/main" val="843300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Char char="Ø"/>
            </a:pPr>
            <a:r>
              <a:rPr lang="zh-CN" altLang="en-US" sz="1200" dirty="0" smtClean="0"/>
              <a:t>机器学习方法相较于传统的材料方法，在学习能力、效率、规模上都有了较大的提高。对材料的不断深入研究，要求机器学习计算模型不断复杂以满足实际需求。然而，</a:t>
            </a:r>
            <a:r>
              <a:rPr lang="zh-CN" altLang="en-US" sz="1200" dirty="0" smtClean="0">
                <a:solidFill>
                  <a:srgbClr val="00B050"/>
                </a:solidFill>
              </a:rPr>
              <a:t>模型的复杂度也必然会导致对模型和知识的可解释性大大降低</a:t>
            </a:r>
            <a:r>
              <a:rPr lang="zh-CN" altLang="en-US" sz="1200" dirty="0" smtClean="0"/>
              <a:t>，尤其是对机器学习方法不够了解的材料领域专家。</a:t>
            </a:r>
            <a:endParaRPr lang="en-US" altLang="zh-CN" sz="1200" dirty="0" smtClean="0"/>
          </a:p>
          <a:p>
            <a:pPr eaLnBrk="1" hangingPunct="1">
              <a:buFont typeface="Wingdings" panose="05000000000000000000" pitchFamily="2" charset="2"/>
              <a:buChar char="Ø"/>
            </a:pPr>
            <a:r>
              <a:rPr lang="zh-CN" altLang="zh-CN" sz="1200" dirty="0" smtClean="0"/>
              <a:t>使用</a:t>
            </a:r>
            <a:r>
              <a:rPr lang="zh-CN" altLang="en-US" sz="1200" dirty="0" smtClean="0"/>
              <a:t>机器学习</a:t>
            </a:r>
            <a:r>
              <a:rPr lang="zh-CN" altLang="zh-CN" sz="1200" dirty="0" smtClean="0"/>
              <a:t>方法对单晶高温合金制备进行学习，同样存在所学知识与规律可解释性差，领域专家难以理解，势必影响方法在实际问题中的应用。因此，本课题组将</a:t>
            </a:r>
            <a:r>
              <a:rPr lang="zh-CN" altLang="zh-CN" sz="1200" dirty="0" smtClean="0">
                <a:solidFill>
                  <a:srgbClr val="00B050"/>
                </a:solidFill>
              </a:rPr>
              <a:t>云模型</a:t>
            </a:r>
            <a:r>
              <a:rPr lang="zh-CN" altLang="zh-CN" sz="1200" dirty="0" smtClean="0"/>
              <a:t>与机器学习相结合，依靠云模型强大的可解释性能力，为单晶高温合金制备提供指导。对于给定的为单晶高温合金的数据分布，可使用高斯云变换算法，对其进行变粒度的数据认知。进而基于多云模型，使用数据场方法表示云模型之间的关联，实现对单晶高温合金制备中的概念认知，为对单晶高温合金制备进一步的学习提供指导。</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20686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kern="0" dirty="0" smtClean="0">
                <a:latin typeface="华文新魏" panose="02010800040101010101" pitchFamily="2" charset="-122"/>
                <a:ea typeface="华文新魏" panose="02010800040101010101" pitchFamily="2" charset="-122"/>
              </a:rPr>
              <a:t>1. </a:t>
            </a:r>
            <a:r>
              <a:rPr lang="zh-CN" altLang="en-US" kern="0" dirty="0" smtClean="0">
                <a:latin typeface="华文新魏" panose="02010800040101010101" pitchFamily="2" charset="-122"/>
                <a:ea typeface="华文新魏" panose="02010800040101010101" pitchFamily="2" charset="-122"/>
              </a:rPr>
              <a:t>电池配方性能与各测试数据往往存在某些必然映射关系，人工统计难以发现。</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2. </a:t>
            </a:r>
            <a:r>
              <a:rPr lang="zh-CN" altLang="en-US" kern="0" dirty="0" smtClean="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3. </a:t>
            </a:r>
            <a:r>
              <a:rPr lang="zh-CN" altLang="en-US" kern="0" dirty="0" smtClean="0">
                <a:latin typeface="华文新魏" panose="02010800040101010101" pitchFamily="2" charset="-122"/>
                <a:ea typeface="华文新魏" panose="02010800040101010101" pitchFamily="2" charset="-122"/>
              </a:rPr>
              <a:t>得到的规则</a:t>
            </a:r>
            <a:endParaRPr lang="en-US" altLang="zh-CN" kern="0" dirty="0" smtClean="0">
              <a:latin typeface="华文新魏" panose="02010800040101010101" pitchFamily="2" charset="-122"/>
              <a:ea typeface="华文新魏" panose="02010800040101010101" pitchFamily="2" charset="-122"/>
            </a:endParaRPr>
          </a:p>
          <a:p>
            <a:pPr>
              <a:defRPr/>
            </a:pPr>
            <a:r>
              <a:rPr lang="zh-CN" altLang="en-US" dirty="0" smtClean="0">
                <a:latin typeface="+mn-ea"/>
              </a:rPr>
              <a:t>做了什么？为什么做？怎么做的？什么效果？结论是什么</a:t>
            </a:r>
            <a:r>
              <a:rPr lang="en-US" altLang="zh-CN" dirty="0" smtClean="0">
                <a:latin typeface="+mn-ea"/>
              </a:rPr>
              <a:t>?</a:t>
            </a:r>
            <a:endParaRPr lang="zh-CN" altLang="en-US" kern="0" dirty="0" smtClean="0">
              <a:latin typeface="华文新魏" panose="02010800040101010101" pitchFamily="2" charset="-122"/>
              <a:ea typeface="华文新魏" panose="02010800040101010101" pitchFamily="2" charset="-122"/>
            </a:endParaRPr>
          </a:p>
          <a:p>
            <a:pPr>
              <a:defRPr/>
            </a:pPr>
            <a:endParaRPr lang="zh-CN" altLang="en-US" dirty="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9CF112A-6E56-49C3-8EF4-3D20F84A439B}" type="slidenum">
              <a:rPr lang="zh-CN" altLang="en-US"/>
              <a:pPr/>
              <a:t>23</a:t>
            </a:fld>
            <a:endParaRPr lang="zh-CN" altLang="en-US"/>
          </a:p>
        </p:txBody>
      </p:sp>
    </p:spTree>
    <p:extLst>
      <p:ext uri="{BB962C8B-B14F-4D97-AF65-F5344CB8AC3E}">
        <p14:creationId xmlns:p14="http://schemas.microsoft.com/office/powerpoint/2010/main" val="143327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云模型</a:t>
            </a:r>
            <a:r>
              <a:rPr lang="zh-CN" altLang="en-US" dirty="0" smtClean="0"/>
              <a:t>是</a:t>
            </a:r>
            <a:r>
              <a:rPr lang="zh-CN" altLang="zh-CN" dirty="0" smtClean="0"/>
              <a:t>李德毅院士</a:t>
            </a:r>
            <a:r>
              <a:rPr lang="en-US" altLang="zh-CN" dirty="0" smtClean="0"/>
              <a:t>1995</a:t>
            </a:r>
            <a:r>
              <a:rPr lang="zh-CN" altLang="zh-CN" dirty="0" smtClean="0"/>
              <a:t>年基于概率测度空间提出</a:t>
            </a:r>
            <a:r>
              <a:rPr lang="zh-CN" altLang="en-US" dirty="0" smtClean="0"/>
              <a:t>的定性定量转换认知模型。该模型</a:t>
            </a:r>
            <a:r>
              <a:rPr lang="zh-CN" altLang="zh-CN" dirty="0" smtClean="0"/>
              <a:t>将模糊性</a:t>
            </a:r>
            <a:r>
              <a:rPr lang="zh-CN" altLang="en-US" dirty="0" smtClean="0"/>
              <a:t>与随机性等认知不确定性</a:t>
            </a:r>
            <a:r>
              <a:rPr lang="zh-CN" altLang="zh-CN" dirty="0" smtClean="0"/>
              <a:t>纳入统一</a:t>
            </a:r>
            <a:r>
              <a:rPr lang="zh-CN" altLang="en-US" dirty="0" smtClean="0"/>
              <a:t>的</a:t>
            </a:r>
            <a:r>
              <a:rPr lang="zh-CN" altLang="zh-CN" dirty="0" smtClean="0"/>
              <a:t>概率框架中进行描述</a:t>
            </a:r>
            <a:r>
              <a:rPr lang="zh-CN" altLang="en-US" dirty="0" smtClean="0"/>
              <a:t>，可以实现从定量数据到定性概念的不确定性相互转换。其中，概念的内涵用</a:t>
            </a:r>
            <a:r>
              <a:rPr lang="en-US" altLang="zh-CN" dirty="0" smtClean="0"/>
              <a:t>3</a:t>
            </a:r>
            <a:r>
              <a:rPr lang="zh-CN" altLang="en-US" dirty="0" smtClean="0"/>
              <a:t>个数字特征：期望、熵和超熵表示；围绕核生成的云滴是概念的外延，具有不确定性。</a:t>
            </a:r>
          </a:p>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B9D889CE-4CB3-4099-9A8C-3E2C6738CBA7}" type="slidenum">
              <a:rPr lang="zh-CN" altLang="en-US" smtClean="0"/>
              <a:pPr/>
              <a:t>24</a:t>
            </a:fld>
            <a:endParaRPr lang="zh-CN" altLang="en-US"/>
          </a:p>
        </p:txBody>
      </p:sp>
    </p:spTree>
    <p:extLst>
      <p:ext uri="{BB962C8B-B14F-4D97-AF65-F5344CB8AC3E}">
        <p14:creationId xmlns:p14="http://schemas.microsoft.com/office/powerpoint/2010/main" val="178847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举例：有某一运动员的</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次射击数据，根据逆向高斯云构建云模型，获得其三个数字特征。如图</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）反映了对准心的把握，可理解为</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次射击的中心坐标位置在</a:t>
            </a:r>
            <a:r>
              <a:rPr lang="en-US" altLang="zh-CN" sz="1200" kern="1200" dirty="0" smtClean="0">
                <a:solidFill>
                  <a:schemeClr val="tx1"/>
                </a:solidFill>
                <a:effectLst/>
                <a:latin typeface="+mn-lt"/>
                <a:ea typeface="+mn-ea"/>
                <a:cs typeface="+mn-cs"/>
              </a:rPr>
              <a:t>x=0.016,y=0.098</a:t>
            </a:r>
            <a:r>
              <a:rPr lang="zh-CN" altLang="zh-CN" sz="1200" kern="1200" dirty="0" smtClean="0">
                <a:solidFill>
                  <a:schemeClr val="tx1"/>
                </a:solidFill>
                <a:effectLst/>
                <a:latin typeface="+mn-lt"/>
                <a:ea typeface="+mn-ea"/>
                <a:cs typeface="+mn-cs"/>
              </a:rPr>
              <a:t>的位置，因此“靠近靶心”；</a:t>
            </a:r>
            <a:r>
              <a:rPr lang="en-US" altLang="zh-CN" sz="1200" kern="1200" dirty="0" err="1" smtClean="0">
                <a:solidFill>
                  <a:schemeClr val="tx1"/>
                </a:solidFill>
                <a:effectLst/>
                <a:latin typeface="+mn-lt"/>
                <a:ea typeface="+mn-ea"/>
                <a:cs typeface="+mn-cs"/>
              </a:rPr>
              <a:t>En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0.187,0.325</a:t>
            </a:r>
            <a:r>
              <a:rPr lang="zh-CN" altLang="zh-CN" sz="1200" kern="1200" dirty="0" smtClean="0">
                <a:solidFill>
                  <a:schemeClr val="tx1"/>
                </a:solidFill>
                <a:effectLst/>
                <a:latin typeface="+mn-lt"/>
                <a:ea typeface="+mn-ea"/>
                <a:cs typeface="+mn-cs"/>
              </a:rPr>
              <a:t>）反映了弹着点相对于平均点（</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）的离散度，因此整体的射击水平“较离散”；</a:t>
            </a:r>
            <a:r>
              <a:rPr lang="en-US" altLang="zh-CN" sz="1200" kern="1200" dirty="0" smtClean="0">
                <a:solidFill>
                  <a:schemeClr val="tx1"/>
                </a:solidFill>
                <a:effectLst/>
                <a:latin typeface="+mn-lt"/>
                <a:ea typeface="+mn-ea"/>
                <a:cs typeface="+mn-cs"/>
              </a:rPr>
              <a:t>He=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0.097,0.077</a:t>
            </a:r>
            <a:r>
              <a:rPr lang="zh-CN" altLang="zh-CN" sz="1200" kern="1200" dirty="0" smtClean="0">
                <a:solidFill>
                  <a:schemeClr val="tx1"/>
                </a:solidFill>
                <a:effectLst/>
                <a:latin typeface="+mn-lt"/>
                <a:ea typeface="+mn-ea"/>
                <a:cs typeface="+mn-cs"/>
              </a:rPr>
              <a:t>）反映了熵的离散程度。从而获得定性概念“近靶心，较离散，不稳定”，</a:t>
            </a:r>
            <a:r>
              <a:rPr lang="zh-CN" altLang="zh-CN" sz="1200" b="1" kern="1200" dirty="0" smtClean="0">
                <a:solidFill>
                  <a:schemeClr val="tx1"/>
                </a:solidFill>
                <a:effectLst/>
                <a:latin typeface="+mn-lt"/>
                <a:ea typeface="+mn-ea"/>
                <a:cs typeface="+mn-cs"/>
              </a:rPr>
              <a:t>实现了可解释性</a:t>
            </a:r>
            <a:r>
              <a:rPr lang="zh-CN" altLang="zh-CN" sz="1200" kern="1200" dirty="0" smtClean="0">
                <a:solidFill>
                  <a:schemeClr val="tx1"/>
                </a:solidFill>
                <a:effectLst/>
                <a:latin typeface="+mn-lt"/>
                <a:ea typeface="+mn-ea"/>
                <a:cs typeface="+mn-cs"/>
              </a:rPr>
              <a:t>。获得了三个特征后，可以通过正向高斯云生成更多的数据来模拟射击数据，</a:t>
            </a:r>
            <a:r>
              <a:rPr lang="zh-CN" altLang="zh-CN" sz="1200" b="1" kern="1200" dirty="0" smtClean="0">
                <a:solidFill>
                  <a:schemeClr val="tx1"/>
                </a:solidFill>
                <a:effectLst/>
                <a:latin typeface="+mn-lt"/>
                <a:ea typeface="+mn-ea"/>
                <a:cs typeface="+mn-cs"/>
              </a:rPr>
              <a:t>实现了定量数据与定性概念的双向转换</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9F7814A-396F-4FF9-9A68-B4077C82CA82}" type="slidenum">
              <a:rPr lang="zh-CN" altLang="en-US" smtClean="0"/>
              <a:t>27</a:t>
            </a:fld>
            <a:endParaRPr lang="zh-CN" altLang="en-US"/>
          </a:p>
        </p:txBody>
      </p:sp>
    </p:spTree>
    <p:extLst>
      <p:ext uri="{BB962C8B-B14F-4D97-AF65-F5344CB8AC3E}">
        <p14:creationId xmlns:p14="http://schemas.microsoft.com/office/powerpoint/2010/main" val="288905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有一篇是封面论文   另一篇不是</a:t>
            </a:r>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C0C0B0-62C0-4A83-BCAB-8E11D7C6E994}" type="slidenum">
              <a:rPr lang="zh-CN" altLang="en-US"/>
              <a:pPr/>
              <a:t>35</a:t>
            </a:fld>
            <a:endParaRPr lang="zh-CN" altLang="en-US"/>
          </a:p>
        </p:txBody>
      </p:sp>
    </p:spTree>
    <p:extLst>
      <p:ext uri="{BB962C8B-B14F-4D97-AF65-F5344CB8AC3E}">
        <p14:creationId xmlns:p14="http://schemas.microsoft.com/office/powerpoint/2010/main" val="237109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smtClean="0"/>
              <a:t>2016</a:t>
            </a:r>
            <a:r>
              <a:rPr lang="zh-CN" altLang="en-US" b="1" smtClean="0"/>
              <a:t>年</a:t>
            </a:r>
            <a:r>
              <a:rPr lang="en-US" altLang="zh-CN" b="1" smtClean="0"/>
              <a:t>5</a:t>
            </a:r>
            <a:r>
              <a:rPr lang="zh-CN" altLang="en-US" b="1" smtClean="0"/>
              <a:t>月，哈佛大学研究者使用</a:t>
            </a:r>
            <a:r>
              <a:rPr lang="zh-CN" altLang="en-US" b="1" smtClean="0">
                <a:solidFill>
                  <a:srgbClr val="00B050"/>
                </a:solidFill>
              </a:rPr>
              <a:t>支持向量机</a:t>
            </a:r>
            <a:r>
              <a:rPr lang="en-US" altLang="zh-CN" b="1" smtClean="0">
                <a:solidFill>
                  <a:srgbClr val="00B050"/>
                </a:solidFill>
              </a:rPr>
              <a:t>SVM</a:t>
            </a:r>
            <a:r>
              <a:rPr lang="zh-CN" altLang="en-US" b="1" smtClean="0">
                <a:solidFill>
                  <a:srgbClr val="00B050"/>
                </a:solidFill>
              </a:rPr>
              <a:t> </a:t>
            </a:r>
            <a:r>
              <a:rPr lang="zh-CN" altLang="en-US" b="1" smtClean="0"/>
              <a:t>对“废弃”数据学习，建立学习模型，从而构建一颗提供化学假设的</a:t>
            </a:r>
            <a:r>
              <a:rPr lang="zh-CN" altLang="en-US" b="1" smtClean="0">
                <a:solidFill>
                  <a:srgbClr val="00B050"/>
                </a:solidFill>
              </a:rPr>
              <a:t>决策树</a:t>
            </a:r>
            <a:r>
              <a:rPr lang="en-US" altLang="zh-CN" b="1" smtClean="0">
                <a:solidFill>
                  <a:srgbClr val="00B050"/>
                </a:solidFill>
              </a:rPr>
              <a:t>DT</a:t>
            </a:r>
            <a:r>
              <a:rPr lang="zh-CN" altLang="en-US" b="1" smtClean="0"/>
              <a:t>，成功预测了有机模板合成的无机物的形成条件，</a:t>
            </a:r>
            <a:r>
              <a:rPr lang="zh-CN" altLang="en-US" b="1" smtClean="0">
                <a:solidFill>
                  <a:srgbClr val="FF0000"/>
                </a:solidFill>
              </a:rPr>
              <a:t>成功率达 </a:t>
            </a:r>
            <a:r>
              <a:rPr lang="en-US" altLang="zh-CN" b="1" smtClean="0">
                <a:solidFill>
                  <a:srgbClr val="FF0000"/>
                </a:solidFill>
              </a:rPr>
              <a:t>89%</a:t>
            </a:r>
            <a:r>
              <a:rPr lang="zh-CN" altLang="en-US" b="1" smtClean="0"/>
              <a:t>。</a:t>
            </a:r>
          </a:p>
          <a:p>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219C80-669D-4238-B82B-B906D41BA4D0}" type="slidenum">
              <a:rPr lang="zh-CN" altLang="en-US"/>
              <a:pPr/>
              <a:t>36</a:t>
            </a:fld>
            <a:endParaRPr lang="zh-CN" altLang="en-US"/>
          </a:p>
        </p:txBody>
      </p:sp>
    </p:spTree>
    <p:extLst>
      <p:ext uri="{BB962C8B-B14F-4D97-AF65-F5344CB8AC3E}">
        <p14:creationId xmlns:p14="http://schemas.microsoft.com/office/powerpoint/2010/main" val="399682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Goal(</a:t>
            </a:r>
            <a:r>
              <a:rPr lang="zh-CN" altLang="zh-CN" dirty="0" smtClean="0"/>
              <a:t>目标</a:t>
            </a:r>
            <a:r>
              <a:rPr lang="en-US" altLang="zh-CN" dirty="0" smtClean="0"/>
              <a:t>)</a:t>
            </a:r>
            <a:r>
              <a:rPr lang="zh-CN" altLang="zh-CN" dirty="0" smtClean="0"/>
              <a:t>是指将机器学习应用于求解材料科学研究中的哪类问题以及所期待的结果，如发现新材料、材料属性预测和异常检测等；</a:t>
            </a:r>
            <a:endParaRPr lang="en-US" altLang="zh-CN" dirty="0" smtClean="0"/>
          </a:p>
          <a:p>
            <a:pPr eaLnBrk="1" hangingPunct="1">
              <a:spcBef>
                <a:spcPct val="0"/>
              </a:spcBef>
            </a:pPr>
            <a:r>
              <a:rPr lang="en-US" altLang="zh-CN" dirty="0" smtClean="0"/>
              <a:t>Samples(</a:t>
            </a:r>
            <a:r>
              <a:rPr lang="zh-CN" altLang="zh-CN" dirty="0" smtClean="0"/>
              <a:t>样本</a:t>
            </a:r>
            <a:r>
              <a:rPr lang="en-US" altLang="zh-CN" dirty="0" smtClean="0"/>
              <a:t>)</a:t>
            </a:r>
            <a:r>
              <a:rPr lang="zh-CN" altLang="zh-CN" dirty="0" smtClean="0"/>
              <a:t>是指将材料问题转化为机器学习问题所需要的基础数据，这些数据要求尽可能包括所要求解问题的一般规律。在以往的研究中这些数据通常来自计算模拟数据或者实验数据，在将这些数据构造成机器学习样本时通常会涉及到数据预处理、特征提取和特征选择等步骤。关于机器学习样本，其一般表示形式为</a:t>
            </a:r>
            <a:r>
              <a:rPr lang="en-US" altLang="zh-CN" dirty="0" smtClean="0"/>
              <a:t> S(x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en-US" altLang="zh-CN" baseline="-25000" dirty="0" smtClean="0"/>
              <a:t> </a:t>
            </a:r>
            <a:r>
              <a:rPr lang="en-US" altLang="zh-CN" dirty="0" smtClean="0"/>
              <a:t>, y)</a:t>
            </a:r>
            <a:r>
              <a:rPr lang="zh-CN" altLang="zh-CN" dirty="0" smtClean="0"/>
              <a:t>，其中</a:t>
            </a:r>
            <a:r>
              <a:rPr lang="en-US" altLang="zh-CN" dirty="0" smtClean="0"/>
              <a:t>y</a:t>
            </a:r>
            <a:r>
              <a:rPr lang="zh-CN" altLang="zh-CN" dirty="0" smtClean="0"/>
              <a:t>表示决策属性，</a:t>
            </a:r>
            <a:r>
              <a:rPr lang="en-US" altLang="zh-CN" dirty="0" smtClean="0"/>
              <a:t> 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zh-CN" altLang="zh-CN" dirty="0" smtClean="0"/>
              <a:t>表示条件属性。</a:t>
            </a:r>
            <a:endParaRPr lang="en-US" altLang="zh-CN" dirty="0" smtClean="0"/>
          </a:p>
          <a:p>
            <a:pPr eaLnBrk="1" hangingPunct="1">
              <a:spcBef>
                <a:spcPct val="0"/>
              </a:spcBef>
            </a:pPr>
            <a:r>
              <a:rPr lang="en-US" altLang="zh-CN" dirty="0" smtClean="0"/>
              <a:t>Model(</a:t>
            </a:r>
            <a:r>
              <a:rPr lang="zh-CN" altLang="zh-CN" dirty="0" smtClean="0"/>
              <a:t>模型</a:t>
            </a:r>
            <a:r>
              <a:rPr lang="en-US" altLang="zh-CN" dirty="0" smtClean="0"/>
              <a:t>)</a:t>
            </a:r>
            <a:r>
              <a:rPr lang="zh-CN" altLang="zh-CN" dirty="0" smtClean="0"/>
              <a:t>主要分为机器学习方法和模型优化算法，机器学习常用方法主要有支持向量机、朴素贝叶斯和人工神经网络等，而模型优化算法主要有遗传算法、模拟退火法和粒子群优化算法等。</a:t>
            </a:r>
            <a:endParaRPr lang="en-US" altLang="zh-CN" dirty="0" smtClean="0"/>
          </a:p>
          <a:p>
            <a:pPr eaLnBrk="1" hangingPunct="1">
              <a:spcBef>
                <a:spcPct val="0"/>
              </a:spcBef>
            </a:pPr>
            <a:r>
              <a:rPr lang="en-US" altLang="zh-CN" dirty="0" smtClean="0"/>
              <a:t>Knowledge(</a:t>
            </a:r>
            <a:r>
              <a:rPr lang="zh-CN" altLang="zh-CN" dirty="0" smtClean="0"/>
              <a:t>知识</a:t>
            </a:r>
            <a:r>
              <a:rPr lang="en-US" altLang="zh-CN" dirty="0" smtClean="0"/>
              <a:t>)</a:t>
            </a:r>
            <a:r>
              <a:rPr lang="zh-CN" altLang="zh-CN" dirty="0" smtClean="0"/>
              <a:t>是指通过机器学习模型从已有的样本数据中提取出的规则，应用于指导相应材料问题的求解，这些规则存在于通过训练学习后的模型中，具有不可见性，通常我们把它当作一个“黑盒”来处理。</a:t>
            </a:r>
            <a:r>
              <a:rPr lang="en-US" altLang="zh-CN" dirty="0" smtClean="0"/>
              <a:t> </a:t>
            </a:r>
            <a:r>
              <a:rPr lang="zh-CN" altLang="zh-CN" dirty="0" smtClean="0"/>
              <a:t> </a:t>
            </a:r>
            <a:endParaRPr lang="zh-CN" altLang="en-US" dirty="0" smtClean="0">
              <a:ea typeface="华文新魏" panose="02010800040101010101" pitchFamily="2" charset="-122"/>
              <a:cs typeface="Times New Roman" panose="02020603050405020304" pitchFamily="18" charset="0"/>
            </a:endParaRPr>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B83BA-4BFB-46C1-89D8-292CCC089648}" type="slidenum">
              <a:rPr lang="zh-CN" altLang="en-US" smtClean="0"/>
              <a:pPr/>
              <a:t>37</a:t>
            </a:fld>
            <a:endParaRPr lang="zh-CN" altLang="en-US" smtClean="0"/>
          </a:p>
        </p:txBody>
      </p:sp>
    </p:spTree>
    <p:extLst>
      <p:ext uri="{BB962C8B-B14F-4D97-AF65-F5344CB8AC3E}">
        <p14:creationId xmlns:p14="http://schemas.microsoft.com/office/powerpoint/2010/main" val="176714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放大</a:t>
            </a:r>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110269F-15B4-42A8-AE1D-133AD1A969C0}" type="slidenum">
              <a:rPr lang="zh-CN" altLang="en-US"/>
              <a:pPr/>
              <a:t>39</a:t>
            </a:fld>
            <a:endParaRPr lang="zh-CN" altLang="en-US"/>
          </a:p>
        </p:txBody>
      </p:sp>
    </p:spTree>
    <p:extLst>
      <p:ext uri="{BB962C8B-B14F-4D97-AF65-F5344CB8AC3E}">
        <p14:creationId xmlns:p14="http://schemas.microsoft.com/office/powerpoint/2010/main" val="314994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232254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t>研究了基于属性划分的集成中有效生成属性子集的问题，提出了</a:t>
            </a:r>
            <a:r>
              <a:rPr lang="zh-CN" altLang="zh-CN" sz="1200" dirty="0" smtClean="0">
                <a:solidFill>
                  <a:srgbClr val="00B050"/>
                </a:solidFill>
              </a:rPr>
              <a:t>基于粗集约简的神经网络集成方法</a:t>
            </a:r>
            <a:r>
              <a:rPr lang="en-US" altLang="zh-CN" sz="1200" dirty="0" smtClean="0">
                <a:solidFill>
                  <a:srgbClr val="00B050"/>
                </a:solidFill>
              </a:rPr>
              <a:t>RRSE (Rough </a:t>
            </a:r>
            <a:r>
              <a:rPr lang="en-US" altLang="zh-CN" sz="1200" dirty="0" err="1" smtClean="0">
                <a:solidFill>
                  <a:srgbClr val="00B050"/>
                </a:solidFill>
              </a:rPr>
              <a:t>Reducts</a:t>
            </a:r>
            <a:r>
              <a:rPr lang="en-US" altLang="zh-CN" sz="1200" dirty="0" smtClean="0">
                <a:solidFill>
                  <a:srgbClr val="00B050"/>
                </a:solidFill>
              </a:rPr>
              <a:t> based SVM Ensemble)</a:t>
            </a:r>
            <a:r>
              <a:rPr lang="en-US" altLang="zh-CN" sz="1200" dirty="0" smtClean="0"/>
              <a:t> </a:t>
            </a:r>
            <a:r>
              <a:rPr lang="zh-CN" altLang="zh-CN" sz="1200" dirty="0" smtClean="0"/>
              <a:t>。该方法将粗集约简与神经网络集成方法相结合，利用改进的基于可辨识矩阵的粗集约简方法求解所有属性约简集，以产生差异度大的个体网络，从而提高了神经网络集成的泛化能力。</a:t>
            </a:r>
            <a:r>
              <a:rPr lang="en-US" altLang="zh-CN" sz="1200" dirty="0" smtClean="0"/>
              <a:t> </a:t>
            </a:r>
          </a:p>
          <a:p>
            <a:r>
              <a:rPr lang="zh-CN" altLang="zh-CN" sz="1200" dirty="0" smtClean="0"/>
              <a:t>该方法用于</a:t>
            </a:r>
            <a:r>
              <a:rPr lang="en-US" altLang="zh-CN" sz="1200" dirty="0" smtClean="0"/>
              <a:t>discriminate between high and low activities of </a:t>
            </a:r>
            <a:r>
              <a:rPr lang="en-US" altLang="zh-CN" sz="1200" dirty="0" err="1" smtClean="0"/>
              <a:t>ethofenprox</a:t>
            </a:r>
            <a:r>
              <a:rPr lang="en-US" altLang="zh-CN" sz="1200" dirty="0" smtClean="0"/>
              <a:t> analogous based on the molecular descriptors. </a:t>
            </a:r>
            <a:r>
              <a:rPr lang="zh-CN" altLang="zh-CN" sz="1200" dirty="0" smtClean="0"/>
              <a:t>结果表明该方法优于简单</a:t>
            </a:r>
            <a:r>
              <a:rPr lang="en-US" altLang="zh-CN" sz="1200" dirty="0" smtClean="0"/>
              <a:t>bagging,</a:t>
            </a:r>
            <a:r>
              <a:rPr lang="zh-CN" altLang="zh-CN" sz="1200" dirty="0" smtClean="0"/>
              <a:t>基于最优约简集的支持向量机以及</a:t>
            </a:r>
            <a:r>
              <a:rPr lang="en-US" altLang="zh-CN" sz="1200" dirty="0" smtClean="0"/>
              <a:t>SVM</a:t>
            </a:r>
            <a:r>
              <a:rPr lang="zh-CN" altLang="zh-CN" sz="1200" dirty="0" smtClean="0"/>
              <a:t>方法。</a:t>
            </a:r>
            <a:endParaRPr lang="zh-CN" altLang="en-US" sz="1200" dirty="0" smtClean="0">
              <a:latin typeface="+mn-ea"/>
              <a:ea typeface="+mn-ea"/>
            </a:endParaRPr>
          </a:p>
          <a:p>
            <a:r>
              <a:rPr lang="zh-CN" altLang="zh-CN" sz="1200" dirty="0" smtClean="0"/>
              <a:t>研究了集成结构的确定和参数调整问题，提出了</a:t>
            </a:r>
            <a:r>
              <a:rPr lang="zh-CN" altLang="zh-CN" sz="1200" dirty="0" smtClean="0">
                <a:solidFill>
                  <a:srgbClr val="00B050"/>
                </a:solidFill>
              </a:rPr>
              <a:t>基于实验设计的神经网络集成方法</a:t>
            </a:r>
            <a:r>
              <a:rPr lang="en-US" altLang="zh-CN" sz="1200" dirty="0" smtClean="0">
                <a:solidFill>
                  <a:srgbClr val="00B050"/>
                </a:solidFill>
              </a:rPr>
              <a:t>DOEERBF</a:t>
            </a:r>
            <a:r>
              <a:rPr lang="zh-CN" altLang="zh-CN" sz="1200" dirty="0" smtClean="0">
                <a:solidFill>
                  <a:srgbClr val="00B050"/>
                </a:solidFill>
              </a:rPr>
              <a:t>（</a:t>
            </a:r>
            <a:r>
              <a:rPr lang="en-US" altLang="zh-CN" sz="1200" dirty="0" smtClean="0">
                <a:solidFill>
                  <a:srgbClr val="00B050"/>
                </a:solidFill>
              </a:rPr>
              <a:t>Design Of Experiment based Ensemble of RBF neural networks</a:t>
            </a:r>
            <a:r>
              <a:rPr lang="zh-CN" altLang="zh-CN" sz="1200" dirty="0" smtClean="0">
                <a:solidFill>
                  <a:srgbClr val="00B050"/>
                </a:solidFill>
              </a:rPr>
              <a:t>）</a:t>
            </a:r>
            <a:r>
              <a:rPr lang="zh-CN" altLang="zh-CN" sz="1200" dirty="0" smtClean="0"/>
              <a:t>。将实验设计方法应用于集成的构建，同时使用最近邻聚类算法自动确定个体网络的隐层节点，进而提出了一种基于实验设计的异构神经网络集成方法，为有一定神经网络使用经验的用户提供了一种简单、科学地确定神经网络集成的结构和个体网络的训练参数的方法。</a:t>
            </a:r>
          </a:p>
          <a:p>
            <a:r>
              <a:rPr lang="zh-CN" altLang="zh-CN" sz="1200" dirty="0" smtClean="0"/>
              <a:t>该方法用于</a:t>
            </a:r>
            <a:r>
              <a:rPr lang="en-US" altLang="zh-CN" sz="1200" dirty="0" smtClean="0"/>
              <a:t>Mutagenicity (available on http://www.niss.org) </a:t>
            </a:r>
            <a:r>
              <a:rPr lang="zh-CN" altLang="zh-CN" sz="1200" dirty="0" smtClean="0"/>
              <a:t>数据，显示方法在分析药物活性方面是有效的。</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49</a:t>
            </a:fld>
            <a:endParaRPr lang="zh-CN" altLang="en-US"/>
          </a:p>
        </p:txBody>
      </p:sp>
    </p:spTree>
    <p:extLst>
      <p:ext uri="{BB962C8B-B14F-4D97-AF65-F5344CB8AC3E}">
        <p14:creationId xmlns:p14="http://schemas.microsoft.com/office/powerpoint/2010/main" val="40800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3759491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54</a:t>
            </a:fld>
            <a:endParaRPr lang="zh-CN" altLang="en-US"/>
          </a:p>
        </p:txBody>
      </p:sp>
    </p:spTree>
    <p:extLst>
      <p:ext uri="{BB962C8B-B14F-4D97-AF65-F5344CB8AC3E}">
        <p14:creationId xmlns:p14="http://schemas.microsoft.com/office/powerpoint/2010/main" val="156976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就是我们在进行转变点温度预测时，在某个点（玻璃结构发生变化）时会有规律性变化。如何识别出这个点，我们可以用这两种方法。后面的方法是材料专家经过实验测试分析出来的；而前者是通过曲线变化斜率和误差率综合判断出来的一个点，即为斜率变化最大且误差率也非常大的。</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390583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n-ea"/>
                <a:ea typeface="+mn-ea"/>
              </a:rPr>
              <a:t> 使用</a:t>
            </a:r>
            <a:r>
              <a:rPr lang="en-US" altLang="zh-CN" sz="1200" dirty="0" smtClean="0">
                <a:latin typeface="+mn-ea"/>
                <a:ea typeface="+mn-ea"/>
              </a:rPr>
              <a:t>K</a:t>
            </a:r>
            <a:r>
              <a:rPr lang="zh-CN" altLang="en-US" sz="1200" dirty="0" smtClean="0">
                <a:latin typeface="+mn-ea"/>
                <a:ea typeface="+mn-ea"/>
              </a:rPr>
              <a:t>中值聚类、层次聚类等机器学习聚类方法对样本数据进行正反例的划分，聚类结果与人工划分方法的结果高度接近，证明了通过机器学习进行正反例自动划分的可行性。</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59</a:t>
            </a:fld>
            <a:endParaRPr lang="zh-CN" altLang="en-US"/>
          </a:p>
        </p:txBody>
      </p:sp>
    </p:spTree>
    <p:extLst>
      <p:ext uri="{BB962C8B-B14F-4D97-AF65-F5344CB8AC3E}">
        <p14:creationId xmlns:p14="http://schemas.microsoft.com/office/powerpoint/2010/main" val="110626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61</a:t>
            </a:fld>
            <a:endParaRPr lang="zh-CN" altLang="en-US"/>
          </a:p>
        </p:txBody>
      </p:sp>
    </p:spTree>
    <p:extLst>
      <p:ext uri="{BB962C8B-B14F-4D97-AF65-F5344CB8AC3E}">
        <p14:creationId xmlns:p14="http://schemas.microsoft.com/office/powerpoint/2010/main" val="53656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不是决策，而是决策支持；不仅是预测，而且是知识发现与表示</a:t>
            </a: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材</a:t>
            </a:r>
            <a:r>
              <a:rPr lang="zh-CN" altLang="zh-CN" sz="1200" kern="1200" dirty="0" smtClean="0">
                <a:solidFill>
                  <a:schemeClr val="tx1"/>
                </a:solidFill>
                <a:effectLst/>
                <a:latin typeface="+mn-lt"/>
                <a:ea typeface="+mn-ea"/>
                <a:cs typeface="+mn-cs"/>
              </a:rPr>
              <a:t>料属性数据集中往往存在大量稀疏、不相关、冗余等特征，这些属性会大大降低机器学习模型的预测精度和泛化能力，同时还会增加模型的训练时间。由于单晶高温制合金备过程中的复杂性，就有可能采集到错误的样本数据。所谓错误数据是指所得到的数据不能反映实际情况，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测量误差、由于不可测因素的变化而导致所测量的数据与正常的数据的偏离。所以，选择合适的样本数据时，必须保证所选取的数据的优良胜，与此同时，还要保证数据有必要的覆盖程度，这样能避免模型训练不收敛的情况。</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数据向量化表示的过程中，选择具有代表性的特征能准确的建立单晶高温合金中某项影响因素与性能的关系，还能提高模型的抗干扰能力、提高预测模型的收敛可靠性及收敛速度。因此对合金制备过程中的影响性能特征的选择十分重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对获取的数据进行特征选择时，首先根据经验进行粗选，剔除一部分偏离太大的数据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然后用多层级过滤式特征选择方法对所测量的数据进行处理，将其他噪声数据剔除。保证高温合金组织性能预测模型在任何可能的条件下都能给出有效的预报值，必须保证所采集的样本数据具有必要的覆盖性。</a:t>
            </a:r>
          </a:p>
          <a:p>
            <a:r>
              <a:rPr lang="zh-CN" altLang="zh-CN" sz="1200" kern="1200" dirty="0" smtClean="0">
                <a:solidFill>
                  <a:schemeClr val="tx1"/>
                </a:solidFill>
                <a:effectLst/>
                <a:latin typeface="+mn-lt"/>
                <a:ea typeface="+mn-ea"/>
                <a:cs typeface="+mn-cs"/>
              </a:rPr>
              <a:t>通过对样本数据选择的特征以及利用关联规则挖掘出合金材料属性间关联关系，寻找在单晶高温合金制作过程中影响性能较大的属性。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238424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集成学习（</a:t>
            </a:r>
            <a:r>
              <a:rPr lang="en-US" altLang="zh-CN" sz="1200" kern="1200" dirty="0" smtClean="0">
                <a:solidFill>
                  <a:schemeClr val="tx1"/>
                </a:solidFill>
                <a:effectLst/>
                <a:latin typeface="+mn-lt"/>
                <a:ea typeface="+mn-ea"/>
                <a:cs typeface="+mn-cs"/>
              </a:rPr>
              <a:t>Ensemble Learning</a:t>
            </a:r>
            <a:r>
              <a:rPr lang="zh-CN" altLang="zh-CN" sz="1200" kern="1200" dirty="0" smtClean="0">
                <a:solidFill>
                  <a:schemeClr val="tx1"/>
                </a:solidFill>
                <a:effectLst/>
                <a:latin typeface="+mn-lt"/>
                <a:ea typeface="+mn-ea"/>
                <a:cs typeface="+mn-cs"/>
              </a:rPr>
              <a:t>）是用有限个学习器对同一个问题进行学习，集成在某输入示例下的输出由构成集成的各学习器在该示例下的输出共同决定。</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单晶高温合金的制备过程中，影响其力学性能的因素很多，新材料开发的过程总需要进行大量的实验，而实验所涉及的指示所有因素水平组合中很小的一部分，因而</a:t>
            </a:r>
            <a:r>
              <a:rPr lang="zh-CN" altLang="zh-CN" sz="1200" b="1" kern="1200" dirty="0" smtClean="0">
                <a:solidFill>
                  <a:schemeClr val="tx1"/>
                </a:solidFill>
                <a:effectLst/>
                <a:latin typeface="+mn-lt"/>
                <a:ea typeface="+mn-ea"/>
                <a:cs typeface="+mn-cs"/>
              </a:rPr>
              <a:t>实验测得的样本中就有可能不包含所有组合数中最好的样本</a:t>
            </a:r>
            <a:r>
              <a:rPr lang="zh-CN" altLang="zh-CN" sz="1200" kern="1200" dirty="0" smtClean="0">
                <a:solidFill>
                  <a:schemeClr val="tx1"/>
                </a:solidFill>
                <a:effectLst/>
                <a:latin typeface="+mn-lt"/>
                <a:ea typeface="+mn-ea"/>
                <a:cs typeface="+mn-cs"/>
              </a:rPr>
              <a:t>，如果要找到所需的最好样本就必须反复进行实验，直到找到为止，会浪费大量的时间和金钱。那么，如何利用实验测的少量样本数据对其与有关的样本数据进行预测和评估，精度如何。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对影响单晶高温合金制备中的</a:t>
            </a:r>
            <a:r>
              <a:rPr lang="zh-CN" altLang="zh-CN" sz="1200" b="1" kern="1200" dirty="0" smtClean="0">
                <a:solidFill>
                  <a:schemeClr val="tx1"/>
                </a:solidFill>
                <a:effectLst/>
                <a:latin typeface="+mn-lt"/>
                <a:ea typeface="+mn-ea"/>
                <a:cs typeface="+mn-cs"/>
              </a:rPr>
              <a:t>成分</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工艺</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组织</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性能的工艺参数</a:t>
            </a:r>
            <a:r>
              <a:rPr lang="zh-CN" altLang="zh-CN" sz="1200" kern="1200" dirty="0" smtClean="0">
                <a:solidFill>
                  <a:schemeClr val="tx1"/>
                </a:solidFill>
                <a:effectLst/>
                <a:latin typeface="+mn-lt"/>
                <a:ea typeface="+mn-ea"/>
                <a:cs typeface="+mn-cs"/>
              </a:rPr>
              <a:t>进行分析，以及对未知的非线性关系的逼近，找到合金制备过程中实验控制参数等因素影响下，成分、组织及性能的变化，对其变化进行曲线拟合，建立从成分到性能的预测模型以及反应试验数据内在规律的数学模型，从而对单晶高温合金制备过程的参数控制进行优化，以达到指导试验的目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231507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smtClean="0"/>
              <a:t>标题</a:t>
            </a:r>
            <a:endParaRPr lang="zh-CN" altLang="zh-CN" dirty="0" smtClean="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5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smtClean="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smtClean="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extLst>
      <p:ext uri="{BB962C8B-B14F-4D97-AF65-F5344CB8AC3E}">
        <p14:creationId xmlns:p14="http://schemas.microsoft.com/office/powerpoint/2010/main" val="1145981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smtClean="0"/>
              <a:t>Thank you!</a:t>
            </a:r>
            <a:endParaRPr lang="zh-CN" altLang="en-US" dirty="0" smtClean="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2016/12/29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8.png"/><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jpeg"/><Relationship Id="rId10" Type="http://schemas.openxmlformats.org/officeDocument/2006/relationships/slideLayout" Target="../slideLayouts/slideLayout21.xml"/><Relationship Id="rId19" Type="http://schemas.openxmlformats.org/officeDocument/2006/relationships/image" Target="../media/image10.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14"/>
              </a:buBlip>
            </a:pPr>
            <a:r>
              <a:rPr lang="zh-CN" altLang="en-US" dirty="0" smtClean="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2016/12/29 Thursday</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 id="2147483677" r:id="rId11"/>
  </p:sldLayoutIdLst>
  <p:timing>
    <p:tnLst>
      <p:par>
        <p:cTn id="1" dur="indefinite" restart="never" nodeType="tmRoot"/>
      </p:par>
    </p:tnLst>
  </p:timing>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4"/>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8.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QuickStyle" Target="../diagrams/quickStyle6.xml"/><Relationship Id="rId11" Type="http://schemas.openxmlformats.org/officeDocument/2006/relationships/image" Target="../media/image11.emf"/><Relationship Id="rId5" Type="http://schemas.openxmlformats.org/officeDocument/2006/relationships/diagramLayout" Target="../diagrams/layout6.xml"/><Relationship Id="rId10" Type="http://schemas.openxmlformats.org/officeDocument/2006/relationships/package" Target="../embeddings/Microsoft_Visio___1.vsdx"/><Relationship Id="rId4" Type="http://schemas.openxmlformats.org/officeDocument/2006/relationships/diagramData" Target="../diagrams/data6.xml"/><Relationship Id="rId9"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5.wmf"/><Relationship Id="rId5" Type="http://schemas.openxmlformats.org/officeDocument/2006/relationships/image" Target="../media/image1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png"/><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2.bin"/><Relationship Id="rId3" Type="http://schemas.openxmlformats.org/officeDocument/2006/relationships/image" Target="../media/image26.jpg"/><Relationship Id="rId7" Type="http://schemas.openxmlformats.org/officeDocument/2006/relationships/oleObject" Target="../embeddings/oleObject9.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23.wmf"/><Relationship Id="rId4" Type="http://schemas.openxmlformats.org/officeDocument/2006/relationships/image" Target="../media/image27.jpg"/><Relationship Id="rId9" Type="http://schemas.openxmlformats.org/officeDocument/2006/relationships/oleObject" Target="../embeddings/oleObject10.bin"/><Relationship Id="rId14" Type="http://schemas.openxmlformats.org/officeDocument/2006/relationships/image" Target="../media/image25.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8.wmf"/><Relationship Id="rId5" Type="http://schemas.openxmlformats.org/officeDocument/2006/relationships/oleObject" Target="../embeddings/oleObject13.bin"/><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0.emf"/><Relationship Id="rId4" Type="http://schemas.openxmlformats.org/officeDocument/2006/relationships/package" Target="../embeddings/Microsoft_Visio___2.vsdx"/></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package" Target="../embeddings/Microsoft_Visio___3.vsdx"/><Relationship Id="rId4"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7.emf"/><Relationship Id="rId4" Type="http://schemas.openxmlformats.org/officeDocument/2006/relationships/package" Target="../embeddings/Microsoft_Visio___4.vsd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8.emf"/><Relationship Id="rId5" Type="http://schemas.openxmlformats.org/officeDocument/2006/relationships/package" Target="../embeddings/Microsoft_Visio___5.vsdx"/><Relationship Id="rId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9.emf"/><Relationship Id="rId5" Type="http://schemas.openxmlformats.org/officeDocument/2006/relationships/package" Target="../embeddings/Microsoft_Visio___6.vsdx"/><Relationship Id="rId4" Type="http://schemas.openxmlformats.org/officeDocument/2006/relationships/oleObject" Target="../embeddings/oleObject1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0.emf"/><Relationship Id="rId4" Type="http://schemas.openxmlformats.org/officeDocument/2006/relationships/package" Target="../embeddings/Microsoft_Visio___7.vsdx"/></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package" Target="../embeddings/Microsoft_Visio___8.vsdx"/><Relationship Id="rId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3.emf"/><Relationship Id="rId4" Type="http://schemas.openxmlformats.org/officeDocument/2006/relationships/package" Target="../embeddings/Microsoft_Visio___9.vsdx"/></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4.emf"/><Relationship Id="rId5" Type="http://schemas.openxmlformats.org/officeDocument/2006/relationships/package" Target="../embeddings/Microsoft_Visio___10.vsdx"/><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51520" y="1600200"/>
            <a:ext cx="8282880" cy="1143000"/>
          </a:xfrm>
        </p:spPr>
        <p:txBody>
          <a:bodyPr/>
          <a:lstStyle/>
          <a:p>
            <a:pPr eaLnBrk="1" hangingPunct="1"/>
            <a:r>
              <a:rPr lang="zh-CN" altLang="en-US" b="1" dirty="0" smtClean="0">
                <a:solidFill>
                  <a:schemeClr val="tx1"/>
                </a:solidFill>
              </a:rPr>
              <a:t>基于机器学习的镍基高温合金材料数据分析</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a:t>
            </a:r>
            <a:r>
              <a:rPr lang="zh-CN" altLang="en-US" sz="2400" dirty="0" smtClean="0"/>
              <a:t>大学    施思齐、刘悦</a:t>
            </a:r>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a:t>
            </a:r>
            <a:r>
              <a:rPr lang="zh-CN" altLang="zh-CN" sz="2800" dirty="0">
                <a:effectLst/>
              </a:rPr>
              <a:t>材料中的应用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578040642"/>
              </p:ext>
            </p:extLst>
          </p:nvPr>
        </p:nvGraphicFramePr>
        <p:xfrm>
          <a:off x="395536" y="855049"/>
          <a:ext cx="8280919" cy="5639765"/>
        </p:xfrm>
        <a:graphic>
          <a:graphicData uri="http://schemas.openxmlformats.org/drawingml/2006/table">
            <a:tbl>
              <a:tblPr firstRow="1" firstCol="1" bandRow="1">
                <a:tableStyleId>{00A15C55-8517-42AA-B614-E9B94910E393}</a:tableStyleId>
              </a:tblPr>
              <a:tblGrid>
                <a:gridCol w="1500166"/>
                <a:gridCol w="1260141"/>
                <a:gridCol w="1200132"/>
                <a:gridCol w="1224136"/>
                <a:gridCol w="1716191"/>
                <a:gridCol w="1380153"/>
              </a:tblGrid>
              <a:tr h="884885">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altLang="en-US" sz="2000" b="1" kern="100" dirty="0" smtClean="0">
                          <a:solidFill>
                            <a:schemeClr val="lt1"/>
                          </a:solidFill>
                          <a:effectLst/>
                          <a:latin typeface="+mn-lt"/>
                          <a:ea typeface="+mn-ea"/>
                          <a:cs typeface="+mn-cs"/>
                        </a:rPr>
                        <a:t>期刊</a:t>
                      </a:r>
                      <a:endParaRPr lang="zh-CN" sz="2000" b="1" kern="100" dirty="0">
                        <a:solidFill>
                          <a:schemeClr val="lt1"/>
                        </a:solidFill>
                        <a:effectLst/>
                        <a:latin typeface="+mn-lt"/>
                        <a:ea typeface="+mn-ea"/>
                        <a:cs typeface="+mn-cs"/>
                      </a:endParaRPr>
                    </a:p>
                  </a:txBody>
                  <a:tcPr marL="68580" marR="68580" marT="0" marB="0" anchor="ctr"/>
                </a:tc>
              </a:tr>
              <a:tr h="1124023">
                <a:tc>
                  <a:txBody>
                    <a:bodyPr/>
                    <a:lstStyle/>
                    <a:p>
                      <a:pPr marL="0" indent="0" algn="ctr" defTabSz="914400" rtl="0" eaLnBrk="1" latinLnBrk="0" hangingPunct="1">
                        <a:spcAft>
                          <a:spcPts val="0"/>
                        </a:spcAft>
                      </a:pPr>
                      <a:r>
                        <a:rPr lang="zh-CN" sz="2000" kern="100" dirty="0">
                          <a:effectLst/>
                        </a:rPr>
                        <a:t>英国女王大学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err="1" smtClean="0">
                          <a:effectLst/>
                        </a:rPr>
                        <a:t>S.Mailnov</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solidFill>
                            <a:schemeClr val="dk1"/>
                          </a:solidFill>
                          <a:effectLst/>
                          <a:latin typeface="+mn-lt"/>
                          <a:ea typeface="+mn-ea"/>
                          <a:cs typeface="+mn-cs"/>
                        </a:rPr>
                        <a:t>Batch-BP</a:t>
                      </a:r>
                      <a:r>
                        <a:rPr lang="zh-CN" sz="2000" kern="100" dirty="0">
                          <a:solidFill>
                            <a:schemeClr val="dk1"/>
                          </a:solidFill>
                          <a:effectLst/>
                          <a:latin typeface="+mn-lt"/>
                          <a:ea typeface="+mn-ea"/>
                          <a:cs typeface="+mn-cs"/>
                        </a:rPr>
                        <a:t>，</a:t>
                      </a:r>
                      <a:r>
                        <a:rPr lang="en-US" sz="2000" kern="100" dirty="0">
                          <a:solidFill>
                            <a:schemeClr val="dk1"/>
                          </a:solidFill>
                          <a:effectLst/>
                          <a:latin typeface="+mn-lt"/>
                          <a:ea typeface="+mn-ea"/>
                          <a:cs typeface="+mn-cs"/>
                        </a:rPr>
                        <a:t>L-M</a:t>
                      </a:r>
                      <a:r>
                        <a:rPr lang="zh-CN" sz="2000" kern="100" dirty="0">
                          <a:solidFill>
                            <a:schemeClr val="dk1"/>
                          </a:solidFill>
                          <a:effectLst/>
                          <a:latin typeface="+mn-lt"/>
                          <a:ea typeface="+mn-ea"/>
                          <a:cs typeface="+mn-cs"/>
                        </a:rPr>
                        <a:t>算法</a:t>
                      </a:r>
                    </a:p>
                  </a:txBody>
                  <a:tcPr marL="68580" marR="68580" marT="0" marB="0"/>
                </a:tc>
                <a:tc>
                  <a:txBody>
                    <a:bodyPr/>
                    <a:lstStyle/>
                    <a:p>
                      <a:pPr marL="0" indent="0" algn="ctr" defTabSz="914400" rtl="0" eaLnBrk="1" latinLnBrk="0" hangingPunct="1">
                        <a:spcAft>
                          <a:spcPts val="0"/>
                        </a:spcAft>
                      </a:pPr>
                      <a:r>
                        <a:rPr lang="zh-CN" sz="2000" kern="100" dirty="0">
                          <a:effectLst/>
                        </a:rPr>
                        <a:t>钦合金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just">
                        <a:spcAft>
                          <a:spcPts val="0"/>
                        </a:spcAft>
                      </a:pPr>
                      <a:r>
                        <a:rPr lang="zh-CN" sz="1600" kern="100" dirty="0">
                          <a:solidFill>
                            <a:srgbClr val="313131"/>
                          </a:solidFill>
                          <a:effectLst/>
                          <a:latin typeface="+mn-lt"/>
                          <a:ea typeface="宋体"/>
                          <a:cs typeface="Arial"/>
                        </a:rPr>
                        <a:t>分析和预测钛合金的热处理参数与机械特性直接的关联。</a:t>
                      </a:r>
                      <a:endParaRPr lang="zh-CN" sz="1600" kern="100" dirty="0">
                        <a:effectLst/>
                        <a:latin typeface="+mn-lt"/>
                        <a:ea typeface="宋体"/>
                        <a:cs typeface="Times New Roman"/>
                      </a:endParaRPr>
                    </a:p>
                  </a:txBody>
                  <a:tcPr marL="68580" marR="68580" marT="0" marB="0"/>
                </a:tc>
                <a:tc>
                  <a:txBody>
                    <a:bodyPr/>
                    <a:lstStyle/>
                    <a:p>
                      <a:pPr marL="0" indent="0" algn="l" defTabSz="914400" rtl="0" eaLnBrk="1" latinLnBrk="0" hangingPunct="1">
                        <a:spcAft>
                          <a:spcPts val="0"/>
                        </a:spcAft>
                      </a:pPr>
                      <a:r>
                        <a:rPr lang="en-US" sz="2000" kern="100" dirty="0" err="1">
                          <a:solidFill>
                            <a:schemeClr val="dk1"/>
                          </a:solidFill>
                          <a:effectLst/>
                          <a:latin typeface="+mn-lt"/>
                          <a:ea typeface="+mn-ea"/>
                          <a:cs typeface="+mn-cs"/>
                        </a:rPr>
                        <a:t>ComPutational</a:t>
                      </a:r>
                      <a:r>
                        <a:rPr lang="en-US" sz="2000" kern="100" dirty="0">
                          <a:solidFill>
                            <a:schemeClr val="dk1"/>
                          </a:solidFill>
                          <a:effectLst/>
                          <a:latin typeface="+mn-lt"/>
                          <a:ea typeface="+mn-ea"/>
                          <a:cs typeface="+mn-cs"/>
                        </a:rPr>
                        <a:t> </a:t>
                      </a:r>
                      <a:r>
                        <a:rPr lang="en-US" sz="2000" kern="100" dirty="0" err="1" smtClean="0">
                          <a:solidFill>
                            <a:schemeClr val="dk1"/>
                          </a:solidFill>
                          <a:effectLst/>
                          <a:latin typeface="+mn-lt"/>
                          <a:ea typeface="+mn-ea"/>
                          <a:cs typeface="+mn-cs"/>
                        </a:rPr>
                        <a:t>Materi</a:t>
                      </a:r>
                      <a:r>
                        <a:rPr lang="en-US" sz="2000" kern="100" dirty="0" smtClean="0">
                          <a:solidFill>
                            <a:schemeClr val="dk1"/>
                          </a:solidFill>
                          <a:effectLst/>
                          <a:latin typeface="+mn-lt"/>
                          <a:ea typeface="+mn-ea"/>
                          <a:cs typeface="+mn-cs"/>
                        </a:rPr>
                        <a:t> </a:t>
                      </a:r>
                      <a:r>
                        <a:rPr lang="en-US" sz="2000" kern="100" dirty="0" err="1" smtClean="0">
                          <a:solidFill>
                            <a:schemeClr val="dk1"/>
                          </a:solidFill>
                          <a:effectLst/>
                          <a:latin typeface="+mn-lt"/>
                          <a:ea typeface="+mn-ea"/>
                          <a:cs typeface="+mn-cs"/>
                        </a:rPr>
                        <a:t>als</a:t>
                      </a:r>
                      <a:r>
                        <a:rPr lang="en-US" sz="2000" kern="100" dirty="0" smtClean="0">
                          <a:solidFill>
                            <a:schemeClr val="dk1"/>
                          </a:solidFill>
                          <a:effectLst/>
                          <a:latin typeface="+mn-lt"/>
                          <a:ea typeface="+mn-ea"/>
                          <a:cs typeface="+mn-cs"/>
                        </a:rPr>
                        <a:t> </a:t>
                      </a:r>
                      <a:r>
                        <a:rPr lang="en-US" sz="2000" kern="100" dirty="0" err="1">
                          <a:solidFill>
                            <a:schemeClr val="dk1"/>
                          </a:solidFill>
                          <a:effectLst/>
                          <a:latin typeface="+mn-lt"/>
                          <a:ea typeface="+mn-ea"/>
                          <a:cs typeface="+mn-cs"/>
                        </a:rPr>
                        <a:t>Seience</a:t>
                      </a:r>
                      <a:r>
                        <a:rPr lang="en-US" sz="2000" kern="100" dirty="0">
                          <a:solidFill>
                            <a:schemeClr val="dk1"/>
                          </a:solidFill>
                          <a:effectLst/>
                          <a:latin typeface="+mn-lt"/>
                          <a:ea typeface="+mn-ea"/>
                          <a:cs typeface="+mn-cs"/>
                        </a:rPr>
                        <a:t>. 2001.375-394</a:t>
                      </a:r>
                      <a:endParaRPr lang="zh-CN" sz="2000" kern="100" dirty="0">
                        <a:solidFill>
                          <a:schemeClr val="dk1"/>
                        </a:solidFill>
                        <a:effectLst/>
                        <a:latin typeface="+mn-lt"/>
                        <a:ea typeface="+mn-ea"/>
                        <a:cs typeface="+mn-cs"/>
                      </a:endParaRPr>
                    </a:p>
                  </a:txBody>
                  <a:tcPr marL="68580" marR="68580" marT="0" marB="0"/>
                </a:tc>
              </a:tr>
              <a:tr h="884885">
                <a:tc>
                  <a:txBody>
                    <a:bodyPr/>
                    <a:lstStyle/>
                    <a:p>
                      <a:pPr marL="0" indent="0" algn="ctr" defTabSz="914400" rtl="0" eaLnBrk="1" latinLnBrk="0" hangingPunct="1">
                        <a:spcAft>
                          <a:spcPts val="0"/>
                        </a:spcAft>
                      </a:pPr>
                      <a:r>
                        <a:rPr lang="zh-CN" sz="2000" kern="100" dirty="0" smtClean="0">
                          <a:effectLst/>
                        </a:rPr>
                        <a:t>伊朗谢里夫</a:t>
                      </a:r>
                      <a:endParaRPr lang="en-US" altLang="zh-CN" sz="2000" kern="100" dirty="0" smtClean="0">
                        <a:effectLst/>
                      </a:endParaRPr>
                    </a:p>
                    <a:p>
                      <a:pPr marL="0" indent="0" algn="ctr" defTabSz="914400" rtl="0" eaLnBrk="1" latinLnBrk="0" hangingPunct="1">
                        <a:spcAft>
                          <a:spcPts val="0"/>
                        </a:spcAft>
                      </a:pPr>
                      <a:r>
                        <a:rPr lang="zh-CN" sz="2000" kern="100" dirty="0" smtClean="0">
                          <a:effectLst/>
                        </a:rPr>
                        <a:t>理工大学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M. </a:t>
                      </a:r>
                      <a:r>
                        <a:rPr lang="en-US" sz="2000" kern="100" dirty="0" err="1">
                          <a:effectLst/>
                        </a:rPr>
                        <a:t>Talebi</a:t>
                      </a:r>
                      <a:r>
                        <a:rPr lang="en-US" sz="2000" kern="100" dirty="0">
                          <a:effectLst/>
                        </a:rPr>
                        <a:t> </a:t>
                      </a:r>
                      <a:r>
                        <a:rPr lang="en-US" sz="2000" kern="100" dirty="0" err="1">
                          <a:effectLst/>
                        </a:rPr>
                        <a:t>Anaraki</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solidFill>
                            <a:schemeClr val="dk1"/>
                          </a:solidFill>
                          <a:effectLst/>
                          <a:latin typeface="+mn-lt"/>
                          <a:ea typeface="+mn-ea"/>
                          <a:cs typeface="+mn-cs"/>
                        </a:rPr>
                        <a:t>遗传算法</a:t>
                      </a:r>
                    </a:p>
                  </a:txBody>
                  <a:tcPr marL="68580" marR="68580" marT="0" marB="0"/>
                </a:tc>
                <a:tc>
                  <a:txBody>
                    <a:bodyPr/>
                    <a:lstStyle/>
                    <a:p>
                      <a:pPr marL="0" indent="0" algn="ctr" defTabSz="914400" rtl="0" eaLnBrk="1" latinLnBrk="0" hangingPunct="1">
                        <a:spcAft>
                          <a:spcPts val="0"/>
                        </a:spcAft>
                      </a:pPr>
                      <a:r>
                        <a:rPr lang="en-US" sz="2000" kern="100" dirty="0">
                          <a:effectLst/>
                        </a:rPr>
                        <a:t>AZ61</a:t>
                      </a:r>
                      <a:r>
                        <a:rPr lang="zh-CN" sz="2000" kern="100" dirty="0">
                          <a:effectLst/>
                        </a:rPr>
                        <a:t>镁合金</a:t>
                      </a:r>
                    </a:p>
                    <a:p>
                      <a:pPr marL="0" indent="0" algn="ctr" defTabSz="914400" rtl="0" eaLnBrk="1" latinLnBrk="0" hangingPunct="1">
                        <a:spcAft>
                          <a:spcPts val="0"/>
                        </a:spcAft>
                      </a:pPr>
                      <a:r>
                        <a:rPr lang="en-US" sz="2000" kern="100" dirty="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just">
                        <a:spcAft>
                          <a:spcPts val="0"/>
                        </a:spcAft>
                      </a:pPr>
                      <a:r>
                        <a:rPr lang="zh-CN" sz="1600" kern="100" dirty="0">
                          <a:solidFill>
                            <a:srgbClr val="313131"/>
                          </a:solidFill>
                          <a:effectLst/>
                          <a:latin typeface="+mn-lt"/>
                          <a:ea typeface="宋体"/>
                          <a:cs typeface="Arial"/>
                        </a:rPr>
                        <a:t>在温度为</a:t>
                      </a:r>
                      <a:r>
                        <a:rPr lang="en-US" sz="1600" kern="100" dirty="0">
                          <a:solidFill>
                            <a:srgbClr val="313131"/>
                          </a:solidFill>
                          <a:effectLst/>
                          <a:latin typeface="+mn-lt"/>
                          <a:ea typeface="宋体"/>
                          <a:cs typeface="Times New Roman"/>
                        </a:rPr>
                        <a:t>250-350</a:t>
                      </a:r>
                      <a:r>
                        <a:rPr lang="zh-CN" sz="1600" kern="100" baseline="30000" dirty="0">
                          <a:solidFill>
                            <a:srgbClr val="313131"/>
                          </a:solidFill>
                          <a:effectLst/>
                          <a:latin typeface="+mn-lt"/>
                          <a:ea typeface="宋体"/>
                          <a:cs typeface="Arial"/>
                        </a:rPr>
                        <a:t>。</a:t>
                      </a:r>
                      <a:r>
                        <a:rPr lang="en-US" sz="1600" kern="100" dirty="0">
                          <a:solidFill>
                            <a:srgbClr val="313131"/>
                          </a:solidFill>
                          <a:effectLst/>
                          <a:latin typeface="+mn-lt"/>
                          <a:ea typeface="宋体"/>
                          <a:cs typeface="Times New Roman"/>
                        </a:rPr>
                        <a:t>C</a:t>
                      </a:r>
                      <a:r>
                        <a:rPr lang="zh-CN" sz="1600" kern="100" dirty="0">
                          <a:solidFill>
                            <a:srgbClr val="313131"/>
                          </a:solidFill>
                          <a:effectLst/>
                          <a:latin typeface="+mn-lt"/>
                          <a:ea typeface="宋体"/>
                          <a:cs typeface="Arial"/>
                        </a:rPr>
                        <a:t>，应变率在</a:t>
                      </a:r>
                      <a:r>
                        <a:rPr lang="en-US" sz="1600" kern="100" dirty="0">
                          <a:solidFill>
                            <a:srgbClr val="313131"/>
                          </a:solidFill>
                          <a:effectLst/>
                          <a:latin typeface="+mn-lt"/>
                          <a:ea typeface="宋体"/>
                          <a:cs typeface="Times New Roman"/>
                        </a:rPr>
                        <a:t>0.0005-0.1s</a:t>
                      </a:r>
                      <a:r>
                        <a:rPr lang="en-US" sz="1600" kern="100" baseline="30000" dirty="0">
                          <a:solidFill>
                            <a:srgbClr val="313131"/>
                          </a:solidFill>
                          <a:effectLst/>
                          <a:latin typeface="+mn-lt"/>
                          <a:ea typeface="宋体"/>
                          <a:cs typeface="Times New Roman"/>
                        </a:rPr>
                        <a:t>-1</a:t>
                      </a:r>
                      <a:r>
                        <a:rPr lang="zh-CN" sz="1600" kern="100" dirty="0">
                          <a:solidFill>
                            <a:srgbClr val="313131"/>
                          </a:solidFill>
                          <a:effectLst/>
                          <a:latin typeface="+mn-lt"/>
                          <a:ea typeface="宋体"/>
                          <a:cs typeface="Arial"/>
                        </a:rPr>
                        <a:t>范围内应用压力测试对镁合金进行变形预测。</a:t>
                      </a:r>
                      <a:endParaRPr lang="zh-CN" sz="1600" kern="100" dirty="0">
                        <a:effectLst/>
                        <a:latin typeface="+mn-lt"/>
                        <a:ea typeface="宋体"/>
                        <a:cs typeface="Times New Roman"/>
                      </a:endParaRPr>
                    </a:p>
                    <a:p>
                      <a:pPr indent="266700" algn="just">
                        <a:spcAft>
                          <a:spcPts val="0"/>
                        </a:spcAft>
                      </a:pPr>
                      <a:r>
                        <a:rPr lang="en-US" sz="1600" kern="100" dirty="0">
                          <a:solidFill>
                            <a:srgbClr val="313131"/>
                          </a:solidFill>
                          <a:effectLst/>
                          <a:latin typeface="+mn-lt"/>
                          <a:ea typeface="宋体"/>
                          <a:cs typeface="Times New Roman"/>
                        </a:rPr>
                        <a:t> </a:t>
                      </a:r>
                      <a:endParaRPr lang="zh-CN" sz="1600" kern="100" dirty="0">
                        <a:effectLst/>
                        <a:latin typeface="+mn-lt"/>
                        <a:ea typeface="宋体"/>
                        <a:cs typeface="Times New Roman"/>
                      </a:endParaRPr>
                    </a:p>
                  </a:txBody>
                  <a:tcPr marL="68580" marR="68580" marT="0" marB="0"/>
                </a:tc>
                <a:tc>
                  <a:txBody>
                    <a:bodyPr/>
                    <a:lstStyle/>
                    <a:p>
                      <a:pPr marL="0" indent="0" algn="l" defTabSz="914400" rtl="0" eaLnBrk="1" latinLnBrk="0" hangingPunct="1">
                        <a:spcAft>
                          <a:spcPts val="0"/>
                        </a:spcAft>
                      </a:pPr>
                      <a:r>
                        <a:rPr lang="en-US" sz="2000" kern="100" dirty="0">
                          <a:solidFill>
                            <a:schemeClr val="dk1"/>
                          </a:solidFill>
                          <a:effectLst/>
                          <a:latin typeface="+mn-lt"/>
                          <a:ea typeface="+mn-ea"/>
                          <a:cs typeface="+mn-cs"/>
                        </a:rPr>
                        <a:t>Materials and Design. 2008(29). 1701-1706.</a:t>
                      </a:r>
                      <a:endParaRPr lang="zh-CN" sz="2000" kern="100" dirty="0">
                        <a:solidFill>
                          <a:schemeClr val="dk1"/>
                        </a:solidFill>
                        <a:effectLst/>
                        <a:latin typeface="+mn-lt"/>
                        <a:ea typeface="+mn-ea"/>
                        <a:cs typeface="+mn-cs"/>
                      </a:endParaRPr>
                    </a:p>
                  </a:txBody>
                  <a:tcPr marL="68580" marR="68580" marT="0" marB="0"/>
                </a:tc>
              </a:tr>
              <a:tr h="1498696">
                <a:tc>
                  <a:txBody>
                    <a:bodyPr/>
                    <a:lstStyle/>
                    <a:p>
                      <a:pPr marL="0" indent="0" algn="ctr" defTabSz="914400" rtl="0" eaLnBrk="1" latinLnBrk="0" hangingPunct="1">
                        <a:spcAft>
                          <a:spcPts val="0"/>
                        </a:spcAft>
                      </a:pPr>
                      <a:r>
                        <a:rPr lang="zh-CN" sz="2000" kern="100" dirty="0" smtClean="0">
                          <a:effectLst/>
                        </a:rPr>
                        <a:t>英国西</a:t>
                      </a:r>
                      <a:r>
                        <a:rPr lang="zh-CN" sz="2000" kern="100" dirty="0">
                          <a:effectLst/>
                        </a:rPr>
                        <a:t>英格兰大学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R.P. Cherian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solidFill>
                            <a:schemeClr val="dk1"/>
                          </a:solidFill>
                          <a:effectLst/>
                          <a:latin typeface="+mn-lt"/>
                          <a:ea typeface="+mn-ea"/>
                          <a:cs typeface="+mn-cs"/>
                        </a:rPr>
                        <a:t>BP</a:t>
                      </a:r>
                      <a:r>
                        <a:rPr lang="zh-CN" sz="2000" kern="100" dirty="0">
                          <a:solidFill>
                            <a:schemeClr val="dk1"/>
                          </a:solidFill>
                          <a:effectLst/>
                          <a:latin typeface="+mn-lt"/>
                          <a:ea typeface="+mn-ea"/>
                          <a:cs typeface="+mn-cs"/>
                        </a:rPr>
                        <a:t>神经网络</a:t>
                      </a:r>
                    </a:p>
                  </a:txBody>
                  <a:tcPr marL="68580" marR="68580" marT="0" marB="0"/>
                </a:tc>
                <a:tc>
                  <a:txBody>
                    <a:bodyPr/>
                    <a:lstStyle/>
                    <a:p>
                      <a:pPr marL="0" indent="0" algn="ctr" defTabSz="914400" rtl="0" eaLnBrk="1" latinLnBrk="0" hangingPunct="1">
                        <a:spcAft>
                          <a:spcPts val="0"/>
                        </a:spcAft>
                      </a:pPr>
                      <a:r>
                        <a:rPr lang="zh-CN" altLang="en-US" sz="2000" kern="100" dirty="0" smtClean="0">
                          <a:effectLst/>
                        </a:rPr>
                        <a:t>镍基合金</a:t>
                      </a:r>
                      <a:r>
                        <a:rPr lang="en-US" altLang="zh-CN" sz="2000" kern="100" dirty="0" smtClean="0">
                          <a:effectLst/>
                        </a:rPr>
                        <a:t>INCONEL690</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just">
                        <a:spcAft>
                          <a:spcPts val="0"/>
                        </a:spcAft>
                      </a:pPr>
                      <a:r>
                        <a:rPr lang="zh-CN" sz="1600" kern="100" dirty="0">
                          <a:solidFill>
                            <a:srgbClr val="313131"/>
                          </a:solidFill>
                          <a:effectLst/>
                          <a:latin typeface="+mn-lt"/>
                          <a:ea typeface="宋体"/>
                          <a:cs typeface="Arial"/>
                        </a:rPr>
                        <a:t>应用</a:t>
                      </a:r>
                      <a:r>
                        <a:rPr lang="en-US" sz="1600" kern="100" dirty="0">
                          <a:solidFill>
                            <a:srgbClr val="313131"/>
                          </a:solidFill>
                          <a:effectLst/>
                          <a:latin typeface="+mn-lt"/>
                          <a:ea typeface="宋体"/>
                          <a:cs typeface="Times New Roman"/>
                        </a:rPr>
                        <a:t>BP</a:t>
                      </a:r>
                      <a:r>
                        <a:rPr lang="zh-CN" sz="1600" kern="100" dirty="0">
                          <a:solidFill>
                            <a:srgbClr val="313131"/>
                          </a:solidFill>
                          <a:effectLst/>
                          <a:latin typeface="+mn-lt"/>
                          <a:ea typeface="宋体"/>
                          <a:cs typeface="Arial"/>
                        </a:rPr>
                        <a:t>神经网络对镍基合金</a:t>
                      </a:r>
                      <a:r>
                        <a:rPr lang="en-US" sz="1600" kern="100" dirty="0">
                          <a:solidFill>
                            <a:srgbClr val="313131"/>
                          </a:solidFill>
                          <a:effectLst/>
                          <a:latin typeface="+mn-lt"/>
                          <a:ea typeface="宋体"/>
                          <a:cs typeface="Times New Roman"/>
                        </a:rPr>
                        <a:t>INCONEL690</a:t>
                      </a:r>
                      <a:r>
                        <a:rPr lang="zh-CN" sz="1600" kern="100" dirty="0">
                          <a:solidFill>
                            <a:srgbClr val="313131"/>
                          </a:solidFill>
                          <a:effectLst/>
                          <a:latin typeface="+mn-lt"/>
                          <a:ea typeface="宋体"/>
                          <a:cs typeface="Arial"/>
                        </a:rPr>
                        <a:t>在温度为</a:t>
                      </a:r>
                      <a:r>
                        <a:rPr lang="en-US" sz="1600" kern="100" dirty="0">
                          <a:solidFill>
                            <a:srgbClr val="313131"/>
                          </a:solidFill>
                          <a:effectLst/>
                          <a:latin typeface="+mn-lt"/>
                          <a:ea typeface="宋体"/>
                          <a:cs typeface="Times New Roman"/>
                        </a:rPr>
                        <a:t>0.7-0.8T</a:t>
                      </a:r>
                      <a:r>
                        <a:rPr lang="en-US" sz="1600" kern="100" baseline="-25000" dirty="0">
                          <a:solidFill>
                            <a:srgbClr val="313131"/>
                          </a:solidFill>
                          <a:effectLst/>
                          <a:latin typeface="+mn-lt"/>
                          <a:ea typeface="宋体"/>
                          <a:cs typeface="Times New Roman"/>
                        </a:rPr>
                        <a:t>m</a:t>
                      </a:r>
                      <a:r>
                        <a:rPr lang="zh-CN" sz="1600" kern="100" dirty="0">
                          <a:solidFill>
                            <a:srgbClr val="313131"/>
                          </a:solidFill>
                          <a:effectLst/>
                          <a:latin typeface="+mn-lt"/>
                          <a:ea typeface="宋体"/>
                          <a:cs typeface="Arial"/>
                        </a:rPr>
                        <a:t>的蠕变疲劳下的寿命预测。</a:t>
                      </a:r>
                      <a:endParaRPr lang="zh-CN" sz="1600" kern="100" dirty="0">
                        <a:effectLst/>
                        <a:latin typeface="+mn-lt"/>
                        <a:ea typeface="宋体"/>
                        <a:cs typeface="Times New Roman"/>
                      </a:endParaRPr>
                    </a:p>
                  </a:txBody>
                  <a:tcPr marL="68580" marR="68580" marT="0" marB="0"/>
                </a:tc>
                <a:tc>
                  <a:txBody>
                    <a:bodyPr/>
                    <a:lstStyle/>
                    <a:p>
                      <a:pPr marL="0" indent="0" algn="l" defTabSz="914400" rtl="0" eaLnBrk="1" latinLnBrk="0" hangingPunct="1">
                        <a:spcAft>
                          <a:spcPts val="0"/>
                        </a:spcAft>
                      </a:pPr>
                      <a:r>
                        <a:rPr lang="en-US" sz="2000" kern="100" dirty="0">
                          <a:solidFill>
                            <a:schemeClr val="dk1"/>
                          </a:solidFill>
                          <a:effectLst/>
                          <a:latin typeface="+mn-lt"/>
                          <a:ea typeface="+mn-ea"/>
                          <a:cs typeface="+mn-cs"/>
                        </a:rPr>
                        <a:t>Artificial </a:t>
                      </a:r>
                      <a:r>
                        <a:rPr lang="en-US" sz="2000" kern="100" dirty="0" err="1" smtClean="0">
                          <a:solidFill>
                            <a:schemeClr val="dk1"/>
                          </a:solidFill>
                          <a:effectLst/>
                          <a:latin typeface="+mn-lt"/>
                          <a:ea typeface="+mn-ea"/>
                          <a:cs typeface="+mn-cs"/>
                        </a:rPr>
                        <a:t>Int</a:t>
                      </a:r>
                      <a:r>
                        <a:rPr lang="en-US" sz="2000" kern="100" dirty="0" smtClean="0">
                          <a:solidFill>
                            <a:schemeClr val="dk1"/>
                          </a:solidFill>
                          <a:effectLst/>
                          <a:latin typeface="+mn-lt"/>
                          <a:ea typeface="+mn-ea"/>
                          <a:cs typeface="+mn-cs"/>
                        </a:rPr>
                        <a:t> </a:t>
                      </a:r>
                      <a:r>
                        <a:rPr lang="en-US" sz="2000" kern="100" dirty="0" err="1" smtClean="0">
                          <a:solidFill>
                            <a:schemeClr val="dk1"/>
                          </a:solidFill>
                          <a:effectLst/>
                          <a:latin typeface="+mn-lt"/>
                          <a:ea typeface="+mn-ea"/>
                          <a:cs typeface="+mn-cs"/>
                        </a:rPr>
                        <a:t>elligence</a:t>
                      </a:r>
                      <a:r>
                        <a:rPr lang="en-US" sz="2000" kern="100" dirty="0" smtClean="0">
                          <a:solidFill>
                            <a:schemeClr val="dk1"/>
                          </a:solidFill>
                          <a:effectLst/>
                          <a:latin typeface="+mn-lt"/>
                          <a:ea typeface="+mn-ea"/>
                          <a:cs typeface="+mn-cs"/>
                        </a:rPr>
                        <a:t> </a:t>
                      </a:r>
                      <a:r>
                        <a:rPr lang="en-US" sz="2000" kern="100" dirty="0">
                          <a:solidFill>
                            <a:schemeClr val="dk1"/>
                          </a:solidFill>
                          <a:effectLst/>
                          <a:latin typeface="+mn-lt"/>
                          <a:ea typeface="+mn-ea"/>
                          <a:cs typeface="+mn-cs"/>
                        </a:rPr>
                        <a:t>in Engineering. 2000(14). 39-44.</a:t>
                      </a:r>
                      <a:endParaRPr lang="zh-CN" sz="2000" kern="10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594174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65018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659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58609890"/>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571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dirty="0" smtClean="0">
                <a:solidFill>
                  <a:srgbClr val="0033CC"/>
                </a:solidFill>
              </a:rPr>
              <a:t>关注的问题</a:t>
            </a:r>
            <a:endParaRPr lang="zh-CN" altLang="en-US" dirty="0">
              <a:solidFill>
                <a:srgbClr val="0033CC"/>
              </a:solidFill>
            </a:endParaRPr>
          </a:p>
        </p:txBody>
      </p:sp>
      <p:graphicFrame>
        <p:nvGraphicFramePr>
          <p:cNvPr id="4" name="图示 3"/>
          <p:cNvGraphicFramePr/>
          <p:nvPr>
            <p:extLst>
              <p:ext uri="{D42A27DB-BD31-4B8C-83A1-F6EECF244321}">
                <p14:modId xmlns:p14="http://schemas.microsoft.com/office/powerpoint/2010/main" val="3365832583"/>
              </p:ext>
            </p:extLst>
          </p:nvPr>
        </p:nvGraphicFramePr>
        <p:xfrm>
          <a:off x="323528" y="1180976"/>
          <a:ext cx="7560840" cy="4120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007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zh-CN" sz="2400" dirty="0">
                <a:solidFill>
                  <a:srgbClr val="FF0000"/>
                </a:solidFill>
                <a:effectLst/>
              </a:rPr>
              <a:t>基于</a:t>
            </a:r>
            <a:r>
              <a:rPr lang="zh-CN" altLang="zh-CN" sz="2400" dirty="0" smtClean="0">
                <a:solidFill>
                  <a:srgbClr val="FF0000"/>
                </a:solidFill>
                <a:effectLst/>
              </a:rPr>
              <a:t>特征选择单晶高温合金</a:t>
            </a:r>
            <a:r>
              <a:rPr lang="zh-CN" altLang="zh-CN" sz="2400" dirty="0">
                <a:solidFill>
                  <a:srgbClr val="FF0000"/>
                </a:solidFill>
                <a:effectLst/>
              </a:rPr>
              <a:t>性能影响因素分析</a:t>
            </a:r>
            <a:endParaRPr lang="zh-CN" altLang="en-US" sz="2400" dirty="0">
              <a:solidFill>
                <a:srgbClr val="FF0000"/>
              </a:solidFill>
            </a:endParaRPr>
          </a:p>
        </p:txBody>
      </p:sp>
      <p:graphicFrame>
        <p:nvGraphicFramePr>
          <p:cNvPr id="4" name="图示 3"/>
          <p:cNvGraphicFramePr/>
          <p:nvPr>
            <p:extLst>
              <p:ext uri="{D42A27DB-BD31-4B8C-83A1-F6EECF244321}">
                <p14:modId xmlns:p14="http://schemas.microsoft.com/office/powerpoint/2010/main" val="4127271999"/>
              </p:ext>
            </p:extLst>
          </p:nvPr>
        </p:nvGraphicFramePr>
        <p:xfrm>
          <a:off x="179512" y="2533352"/>
          <a:ext cx="2880320" cy="449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22555230"/>
              </p:ext>
            </p:extLst>
          </p:nvPr>
        </p:nvGraphicFramePr>
        <p:xfrm>
          <a:off x="3203848" y="1054560"/>
          <a:ext cx="4958348" cy="4392488"/>
        </p:xfrm>
        <a:graphic>
          <a:graphicData uri="http://schemas.openxmlformats.org/presentationml/2006/ole">
            <mc:AlternateContent xmlns:mc="http://schemas.openxmlformats.org/markup-compatibility/2006">
              <mc:Choice xmlns:v="urn:schemas-microsoft-com:vml" Requires="v">
                <p:oleObj spid="_x0000_s30934" name="Visio" r:id="rId10" imgW="8662731" imgH="7170165" progId="Visio.Drawing.15">
                  <p:embed/>
                </p:oleObj>
              </mc:Choice>
              <mc:Fallback>
                <p:oleObj name="Visio" r:id="rId10" imgW="8662731" imgH="7170165" progId="Visio.Drawing.15">
                  <p:embed/>
                  <p:pic>
                    <p:nvPicPr>
                      <p:cNvPr id="0" name="对象 4"/>
                      <p:cNvPicPr>
                        <a:picLocks noChangeAspect="1" noChangeArrowheads="1"/>
                      </p:cNvPicPr>
                      <p:nvPr/>
                    </p:nvPicPr>
                    <p:blipFill>
                      <a:blip r:embed="rId11"/>
                      <a:srcRect/>
                      <a:stretch>
                        <a:fillRect/>
                      </a:stretch>
                    </p:blipFill>
                    <p:spPr bwMode="auto">
                      <a:xfrm>
                        <a:off x="3203848" y="1054560"/>
                        <a:ext cx="4958348" cy="4392488"/>
                      </a:xfrm>
                      <a:prstGeom prst="rect">
                        <a:avLst/>
                      </a:prstGeom>
                      <a:noFill/>
                      <a:ln>
                        <a:noFill/>
                      </a:ln>
                      <a:extLst/>
                    </p:spPr>
                  </p:pic>
                </p:oleObj>
              </mc:Fallback>
            </mc:AlternateContent>
          </a:graphicData>
        </a:graphic>
      </p:graphicFrame>
      <p:sp>
        <p:nvSpPr>
          <p:cNvPr id="3" name="圆角矩形 2"/>
          <p:cNvSpPr/>
          <p:nvPr/>
        </p:nvSpPr>
        <p:spPr>
          <a:xfrm>
            <a:off x="367494" y="2211417"/>
            <a:ext cx="237626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稀疏、不相关、冗余</a:t>
            </a:r>
          </a:p>
        </p:txBody>
      </p:sp>
      <p:sp>
        <p:nvSpPr>
          <p:cNvPr id="6" name="圆角矩形 5"/>
          <p:cNvSpPr/>
          <p:nvPr/>
        </p:nvSpPr>
        <p:spPr>
          <a:xfrm>
            <a:off x="179512" y="2211417"/>
            <a:ext cx="275222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测量误差、不可控因素</a:t>
            </a:r>
            <a:endParaRPr lang="zh-CN" altLang="en-US" dirty="0"/>
          </a:p>
        </p:txBody>
      </p:sp>
      <p:sp>
        <p:nvSpPr>
          <p:cNvPr id="7" name="圆角矩形 6"/>
          <p:cNvSpPr/>
          <p:nvPr/>
        </p:nvSpPr>
        <p:spPr>
          <a:xfrm>
            <a:off x="3779912" y="5447048"/>
            <a:ext cx="4220430" cy="10845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dirty="0">
                <a:solidFill>
                  <a:schemeClr val="tx1"/>
                </a:solidFill>
              </a:rPr>
              <a:t>多层级过滤式特征选择</a:t>
            </a:r>
            <a:r>
              <a:rPr lang="zh-CN" altLang="en-US" sz="2000" dirty="0" smtClean="0">
                <a:solidFill>
                  <a:schemeClr val="tx1"/>
                </a:solidFill>
              </a:rPr>
              <a:t>方法</a:t>
            </a:r>
            <a:endParaRPr lang="en-US" altLang="zh-CN" sz="2000" dirty="0" smtClean="0">
              <a:solidFill>
                <a:schemeClr val="tx1"/>
              </a:solidFill>
            </a:endParaRPr>
          </a:p>
          <a:p>
            <a:pPr algn="ctr"/>
            <a:r>
              <a:rPr lang="zh-CN" altLang="en-US" sz="2000" dirty="0" smtClean="0">
                <a:solidFill>
                  <a:schemeClr val="tx1"/>
                </a:solidFill>
              </a:rPr>
              <a:t>和</a:t>
            </a:r>
            <a:endParaRPr lang="en-US" altLang="zh-CN" sz="2000" dirty="0">
              <a:solidFill>
                <a:schemeClr val="tx1"/>
              </a:solidFill>
            </a:endParaRPr>
          </a:p>
          <a:p>
            <a:pPr algn="ctr"/>
            <a:r>
              <a:rPr lang="zh-CN" altLang="en-US" sz="2000" dirty="0" smtClean="0">
                <a:solidFill>
                  <a:schemeClr val="tx1"/>
                </a:solidFill>
              </a:rPr>
              <a:t>关联</a:t>
            </a:r>
            <a:r>
              <a:rPr lang="zh-CN" altLang="en-US" sz="2000" dirty="0">
                <a:solidFill>
                  <a:schemeClr val="tx1"/>
                </a:solidFill>
              </a:rPr>
              <a:t>规则方法</a:t>
            </a:r>
          </a:p>
        </p:txBody>
      </p:sp>
      <p:sp>
        <p:nvSpPr>
          <p:cNvPr id="8" name="矩形 7"/>
          <p:cNvSpPr/>
          <p:nvPr/>
        </p:nvSpPr>
        <p:spPr>
          <a:xfrm>
            <a:off x="8452686" y="1124744"/>
            <a:ext cx="425032" cy="430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C00000"/>
                </a:solidFill>
              </a:rPr>
              <a:t>特征重要度评价</a:t>
            </a:r>
            <a:endParaRPr lang="zh-CN" altLang="en-US" b="1" dirty="0">
              <a:solidFill>
                <a:srgbClr val="C00000"/>
              </a:solidFill>
            </a:endParaRPr>
          </a:p>
        </p:txBody>
      </p:sp>
      <p:cxnSp>
        <p:nvCxnSpPr>
          <p:cNvPr id="11" name="直接箭头连接符 10"/>
          <p:cNvCxnSpPr/>
          <p:nvPr/>
        </p:nvCxnSpPr>
        <p:spPr>
          <a:xfrm flipH="1">
            <a:off x="6084168" y="1628800"/>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76256" y="2132856"/>
            <a:ext cx="157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6084168" y="2564904"/>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240" y="2996952"/>
            <a:ext cx="1719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516216" y="3861048"/>
            <a:ext cx="193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082919" y="350100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372200" y="4581128"/>
            <a:ext cx="2079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082919" y="422108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H="1">
            <a:off x="8603666" y="5510552"/>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形 11"/>
          <p:cNvSpPr/>
          <p:nvPr/>
        </p:nvSpPr>
        <p:spPr>
          <a:xfrm>
            <a:off x="683568" y="836712"/>
            <a:ext cx="872058"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多文档 14"/>
          <p:cNvSpPr/>
          <p:nvPr/>
        </p:nvSpPr>
        <p:spPr>
          <a:xfrm>
            <a:off x="1259632" y="1268760"/>
            <a:ext cx="1080120" cy="64807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1"/>
          <p:cNvSpPr txBox="1"/>
          <p:nvPr/>
        </p:nvSpPr>
        <p:spPr>
          <a:xfrm>
            <a:off x="611267" y="1121397"/>
            <a:ext cx="1800493" cy="646331"/>
          </a:xfrm>
          <a:prstGeom prst="rect">
            <a:avLst/>
          </a:prstGeom>
          <a:noFill/>
        </p:spPr>
        <p:txBody>
          <a:bodyPr wrap="none" rtlCol="0">
            <a:spAutoFit/>
          </a:bodyPr>
          <a:lstStyle/>
          <a:p>
            <a:r>
              <a:rPr lang="zh-CN" altLang="en-US" dirty="0" smtClean="0"/>
              <a:t>实验数据</a:t>
            </a:r>
            <a:endParaRPr lang="en-US" altLang="zh-CN" dirty="0" smtClean="0"/>
          </a:p>
          <a:p>
            <a:r>
              <a:rPr lang="zh-CN" altLang="en-US" dirty="0"/>
              <a:t>高</a:t>
            </a:r>
            <a:r>
              <a:rPr lang="zh-CN" altLang="en-US" dirty="0" smtClean="0"/>
              <a:t>通量计算数据</a:t>
            </a:r>
            <a:endParaRPr lang="zh-CN" altLang="en-US" dirty="0"/>
          </a:p>
        </p:txBody>
      </p:sp>
      <p:sp>
        <p:nvSpPr>
          <p:cNvPr id="17" name="右箭头 16"/>
          <p:cNvSpPr/>
          <p:nvPr/>
        </p:nvSpPr>
        <p:spPr>
          <a:xfrm>
            <a:off x="2411760" y="836712"/>
            <a:ext cx="2448272" cy="75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数据清洗</a:t>
            </a:r>
            <a:endParaRPr lang="zh-CN" altLang="en-US" dirty="0"/>
          </a:p>
        </p:txBody>
      </p:sp>
    </p:spTree>
    <p:extLst>
      <p:ext uri="{BB962C8B-B14F-4D97-AF65-F5344CB8AC3E}">
        <p14:creationId xmlns:p14="http://schemas.microsoft.com/office/powerpoint/2010/main" val="36675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FF0000"/>
                </a:solidFill>
                <a:effectLst/>
              </a:rPr>
              <a:t>基于集成</a:t>
            </a:r>
            <a:r>
              <a:rPr lang="zh-CN" altLang="zh-CN" sz="2800" dirty="0" smtClean="0">
                <a:solidFill>
                  <a:srgbClr val="FF0000"/>
                </a:solidFill>
                <a:effectLst/>
              </a:rPr>
              <a:t>学习单晶</a:t>
            </a:r>
            <a:r>
              <a:rPr lang="zh-CN" altLang="zh-CN" sz="2800" dirty="0">
                <a:solidFill>
                  <a:srgbClr val="FF0000"/>
                </a:solidFill>
                <a:effectLst/>
              </a:rPr>
              <a:t>高温合金性能预测方法</a:t>
            </a:r>
            <a:endParaRPr lang="zh-CN" altLang="en-US" sz="2800" dirty="0">
              <a:solidFill>
                <a:srgbClr val="FF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832902199"/>
              </p:ext>
            </p:extLst>
          </p:nvPr>
        </p:nvGraphicFramePr>
        <p:xfrm>
          <a:off x="35496" y="4077072"/>
          <a:ext cx="9039002" cy="2520280"/>
        </p:xfrm>
        <a:graphic>
          <a:graphicData uri="http://schemas.openxmlformats.org/presentationml/2006/ole">
            <mc:AlternateContent xmlns:mc="http://schemas.openxmlformats.org/markup-compatibility/2006">
              <mc:Choice xmlns:v="urn:schemas-microsoft-com:vml" Requires="v">
                <p:oleObj spid="_x0000_s33397" name="Visio" r:id="rId4" imgW="10098380" imgH="2616628" progId="Visio.Drawing.11">
                  <p:embed/>
                </p:oleObj>
              </mc:Choice>
              <mc:Fallback>
                <p:oleObj name="Visio" r:id="rId4" imgW="10098380" imgH="26166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077072"/>
                        <a:ext cx="9039002" cy="2520280"/>
                      </a:xfrm>
                      <a:prstGeom prst="rect">
                        <a:avLst/>
                      </a:prstGeom>
                      <a:noFill/>
                    </p:spPr>
                  </p:pic>
                </p:oleObj>
              </mc:Fallback>
            </mc:AlternateContent>
          </a:graphicData>
        </a:graphic>
      </p:graphicFrame>
      <p:sp>
        <p:nvSpPr>
          <p:cNvPr id="9" name="矩形 8"/>
          <p:cNvSpPr/>
          <p:nvPr/>
        </p:nvSpPr>
        <p:spPr>
          <a:xfrm>
            <a:off x="4355975" y="4149080"/>
            <a:ext cx="368425" cy="1874638"/>
          </a:xfrm>
          <a:prstGeom prst="rect">
            <a:avLst/>
          </a:prstGeom>
          <a:noFill/>
          <a:ln>
            <a:solidFill>
              <a:srgbClr val="83A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rPr>
              <a:t>模型选择策略</a:t>
            </a:r>
            <a:endParaRPr lang="zh-CN" altLang="en-US" sz="2000" b="1" dirty="0">
              <a:solidFill>
                <a:srgbClr val="C00000"/>
              </a:solidFill>
            </a:endParaRPr>
          </a:p>
        </p:txBody>
      </p:sp>
      <p:sp>
        <p:nvSpPr>
          <p:cNvPr id="7" name="等腰三角形 6"/>
          <p:cNvSpPr/>
          <p:nvPr/>
        </p:nvSpPr>
        <p:spPr>
          <a:xfrm flipH="1">
            <a:off x="4454774" y="6165304"/>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054" y="836712"/>
            <a:ext cx="8845434"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a:latin typeface="Times" charset="0"/>
              </a:rPr>
              <a:t>Neural network ensemble is a collection of a (finite) number of neural networks that are trained for the same task [</a:t>
            </a:r>
            <a:r>
              <a:rPr lang="en-US" altLang="zh-CN" sz="2000" b="1" dirty="0" err="1">
                <a:latin typeface="Times" charset="0"/>
                <a:ea typeface="宋体" pitchFamily="2" charset="-122"/>
              </a:rPr>
              <a:t>Sollich</a:t>
            </a:r>
            <a:r>
              <a:rPr lang="en-US" altLang="zh-CN" sz="2000" b="1" dirty="0">
                <a:latin typeface="Times" charset="0"/>
                <a:ea typeface="宋体" pitchFamily="2" charset="-122"/>
              </a:rPr>
              <a:t> P., Krogh A.</a:t>
            </a:r>
            <a:r>
              <a:rPr lang="en-US" altLang="zh-CN" sz="2000" b="1" dirty="0">
                <a:latin typeface="Times" charset="0"/>
              </a:rPr>
              <a:t> , 1996</a:t>
            </a:r>
            <a:r>
              <a:rPr lang="en-US" altLang="zh-CN" sz="2000" b="1" dirty="0" smtClean="0">
                <a:latin typeface="Times" charset="0"/>
              </a:rPr>
              <a:t>]</a:t>
            </a:r>
          </a:p>
          <a:p>
            <a:r>
              <a:rPr lang="zh-CN" altLang="zh-CN" sz="2000" dirty="0"/>
              <a:t>神经网络集成（</a:t>
            </a:r>
            <a:r>
              <a:rPr lang="en-US" altLang="zh-CN" sz="2000" dirty="0"/>
              <a:t>Neural Network Ensemble</a:t>
            </a:r>
            <a:r>
              <a:rPr lang="zh-CN" altLang="zh-CN" sz="2000" dirty="0"/>
              <a:t>）是用有限个神经网络对同一个问题进行学习，集成在某输入示例下的输出由构成集成的各神经网络在该示例下的输出共同决定</a:t>
            </a:r>
            <a:r>
              <a:rPr lang="zh-CN" altLang="zh-CN" sz="2000" dirty="0" smtClean="0"/>
              <a:t>。</a:t>
            </a:r>
            <a:endParaRPr lang="en-US" altLang="zh-CN" sz="2000" b="1" dirty="0">
              <a:latin typeface="Times" charset="0"/>
            </a:endParaRPr>
          </a:p>
        </p:txBody>
      </p:sp>
      <p:sp>
        <p:nvSpPr>
          <p:cNvPr id="6" name="Rectangle 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78"/>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1234343941"/>
              </p:ext>
            </p:extLst>
          </p:nvPr>
        </p:nvGraphicFramePr>
        <p:xfrm>
          <a:off x="3131840" y="2420888"/>
          <a:ext cx="2006600" cy="554037"/>
        </p:xfrm>
        <a:graphic>
          <a:graphicData uri="http://schemas.openxmlformats.org/presentationml/2006/ole">
            <mc:AlternateContent xmlns:mc="http://schemas.openxmlformats.org/markup-compatibility/2006">
              <mc:Choice xmlns:v="urn:schemas-microsoft-com:vml" Requires="v">
                <p:oleObj spid="_x0000_s33398" name="公式" r:id="rId6" imgW="774360" imgH="215640" progId="Equation.3">
                  <p:embed/>
                </p:oleObj>
              </mc:Choice>
              <mc:Fallback>
                <p:oleObj name="公式" r:id="rId6" imgW="774360" imgH="215640" progId="Equation.3">
                  <p:embed/>
                  <p:pic>
                    <p:nvPicPr>
                      <p:cNvPr id="0" name="对象 7"/>
                      <p:cNvPicPr>
                        <a:picLocks noChangeAspect="1" noChangeArrowheads="1"/>
                      </p:cNvPicPr>
                      <p:nvPr/>
                    </p:nvPicPr>
                    <p:blipFill>
                      <a:blip r:embed="rId7"/>
                      <a:srcRect/>
                      <a:stretch>
                        <a:fillRect/>
                      </a:stretch>
                    </p:blipFill>
                    <p:spPr bwMode="auto">
                      <a:xfrm>
                        <a:off x="3131840" y="2420888"/>
                        <a:ext cx="2006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844421502"/>
              </p:ext>
            </p:extLst>
          </p:nvPr>
        </p:nvGraphicFramePr>
        <p:xfrm>
          <a:off x="5579963" y="3311599"/>
          <a:ext cx="1584325" cy="781050"/>
        </p:xfrm>
        <a:graphic>
          <a:graphicData uri="http://schemas.openxmlformats.org/presentationml/2006/ole">
            <mc:AlternateContent xmlns:mc="http://schemas.openxmlformats.org/markup-compatibility/2006">
              <mc:Choice xmlns:v="urn:schemas-microsoft-com:vml" Requires="v">
                <p:oleObj spid="_x0000_s33399" name="公式" r:id="rId8" imgW="875920" imgH="355446" progId="Equation.3">
                  <p:embed/>
                </p:oleObj>
              </mc:Choice>
              <mc:Fallback>
                <p:oleObj name="公式" r:id="rId8" imgW="875920" imgH="355446" progId="Equation.3">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9963" y="3311599"/>
                        <a:ext cx="15843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097496334"/>
              </p:ext>
            </p:extLst>
          </p:nvPr>
        </p:nvGraphicFramePr>
        <p:xfrm>
          <a:off x="1763688" y="3300560"/>
          <a:ext cx="1800200" cy="723627"/>
        </p:xfrm>
        <a:graphic>
          <a:graphicData uri="http://schemas.openxmlformats.org/presentationml/2006/ole">
            <mc:AlternateContent xmlns:mc="http://schemas.openxmlformats.org/markup-compatibility/2006">
              <mc:Choice xmlns:v="urn:schemas-microsoft-com:vml" Requires="v">
                <p:oleObj spid="_x0000_s33400" name="公式" r:id="rId10" imgW="875920" imgH="355446" progId="Equation.3">
                  <p:embed/>
                </p:oleObj>
              </mc:Choice>
              <mc:Fallback>
                <p:oleObj name="公式" r:id="rId10" imgW="875920" imgH="355446" progId="Equation.3">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88" y="3300560"/>
                        <a:ext cx="1800200" cy="723627"/>
                      </a:xfrm>
                      <a:prstGeom prst="rect">
                        <a:avLst/>
                      </a:prstGeom>
                      <a:noFill/>
                      <a:ln>
                        <a:noFill/>
                      </a:ln>
                    </p:spPr>
                  </p:pic>
                </p:oleObj>
              </mc:Fallback>
            </mc:AlternateContent>
          </a:graphicData>
        </a:graphic>
      </p:graphicFrame>
      <p:cxnSp>
        <p:nvCxnSpPr>
          <p:cNvPr id="23" name="直接箭头连接符 22"/>
          <p:cNvCxnSpPr/>
          <p:nvPr/>
        </p:nvCxnSpPr>
        <p:spPr>
          <a:xfrm flipH="1">
            <a:off x="3275856" y="2978249"/>
            <a:ext cx="864097"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968408" y="2978249"/>
            <a:ext cx="91933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87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神经网络</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61478264"/>
              </p:ext>
            </p:extLst>
          </p:nvPr>
        </p:nvGraphicFramePr>
        <p:xfrm>
          <a:off x="2267744" y="3212976"/>
          <a:ext cx="4608512" cy="2745655"/>
        </p:xfrm>
        <a:graphic>
          <a:graphicData uri="http://schemas.openxmlformats.org/presentationml/2006/ole">
            <mc:AlternateContent xmlns:mc="http://schemas.openxmlformats.org/markup-compatibility/2006">
              <mc:Choice xmlns:v="urn:schemas-microsoft-com:vml" Requires="v">
                <p:oleObj spid="_x0000_s37006" r:id="rId3" imgW="3429000" imgH="2580640" progId="Word.Picture.8">
                  <p:embed/>
                </p:oleObj>
              </mc:Choice>
              <mc:Fallback>
                <p:oleObj r:id="rId3" imgW="3429000" imgH="2580640" progId="Word.Picture.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212976"/>
                        <a:ext cx="4608512" cy="2745655"/>
                      </a:xfrm>
                      <a:prstGeom prst="rect">
                        <a:avLst/>
                      </a:prstGeom>
                      <a:solidFill>
                        <a:srgbClr val="DDDDDD"/>
                      </a:solidFill>
                      <a:ln>
                        <a:noFill/>
                      </a:ln>
                    </p:spPr>
                  </p:pic>
                </p:oleObj>
              </mc:Fallback>
            </mc:AlternateContent>
          </a:graphicData>
        </a:graphic>
      </p:graphicFrame>
      <p:pic>
        <p:nvPicPr>
          <p:cNvPr id="36903"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700808"/>
            <a:ext cx="8352928"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10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支持向量机</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340768"/>
            <a:ext cx="3208106" cy="2016224"/>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325787338"/>
              </p:ext>
            </p:extLst>
          </p:nvPr>
        </p:nvGraphicFramePr>
        <p:xfrm>
          <a:off x="539552" y="2314316"/>
          <a:ext cx="7128792" cy="3706972"/>
        </p:xfrm>
        <a:graphic>
          <a:graphicData uri="http://schemas.openxmlformats.org/presentationml/2006/ole">
            <mc:AlternateContent xmlns:mc="http://schemas.openxmlformats.org/markup-compatibility/2006">
              <mc:Choice xmlns:v="urn:schemas-microsoft-com:vml" Requires="v">
                <p:oleObj spid="_x0000_s41085" name="Picture" r:id="rId4" imgW="4287520" imgH="2230120" progId="Word.Picture.8">
                  <p:embed/>
                </p:oleObj>
              </mc:Choice>
              <mc:Fallback>
                <p:oleObj name="Picture" r:id="rId4" imgW="4287520" imgH="223012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314316"/>
                        <a:ext cx="7128792" cy="3706972"/>
                      </a:xfrm>
                      <a:prstGeom prst="rect">
                        <a:avLst/>
                      </a:prstGeom>
                      <a:noFill/>
                    </p:spPr>
                  </p:pic>
                </p:oleObj>
              </mc:Fallback>
            </mc:AlternateContent>
          </a:graphicData>
        </a:graphic>
      </p:graphicFrame>
    </p:spTree>
    <p:extLst>
      <p:ext uri="{BB962C8B-B14F-4D97-AF65-F5344CB8AC3E}">
        <p14:creationId xmlns:p14="http://schemas.microsoft.com/office/powerpoint/2010/main" val="4218662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贝叶斯网络</a:t>
            </a:r>
            <a:endParaRPr lang="zh-CN" altLang="en-US" dirty="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1641159"/>
            <a:ext cx="5688632" cy="479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462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回归</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3776439"/>
            <a:ext cx="3048000" cy="2028825"/>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169" y="4170305"/>
            <a:ext cx="1978059" cy="722524"/>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5581064"/>
              </p:ext>
            </p:extLst>
          </p:nvPr>
        </p:nvGraphicFramePr>
        <p:xfrm>
          <a:off x="683567" y="2072781"/>
          <a:ext cx="4113097" cy="432048"/>
        </p:xfrm>
        <a:graphic>
          <a:graphicData uri="http://schemas.openxmlformats.org/presentationml/2006/ole">
            <mc:AlternateContent xmlns:mc="http://schemas.openxmlformats.org/markup-compatibility/2006">
              <mc:Choice xmlns:v="urn:schemas-microsoft-com:vml" Requires="v">
                <p:oleObj spid="_x0000_s44649" r:id="rId5" imgW="2260600" imgH="228600" progId="Equation.DSMT4">
                  <p:embed/>
                </p:oleObj>
              </mc:Choice>
              <mc:Fallback>
                <p:oleObj r:id="rId5" imgW="226060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7" y="2072781"/>
                        <a:ext cx="4113097" cy="432048"/>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37751318"/>
              </p:ext>
            </p:extLst>
          </p:nvPr>
        </p:nvGraphicFramePr>
        <p:xfrm>
          <a:off x="5418283" y="2072781"/>
          <a:ext cx="1192451" cy="362920"/>
        </p:xfrm>
        <a:graphic>
          <a:graphicData uri="http://schemas.openxmlformats.org/presentationml/2006/ole">
            <mc:AlternateContent xmlns:mc="http://schemas.openxmlformats.org/markup-compatibility/2006">
              <mc:Choice xmlns:v="urn:schemas-microsoft-com:vml" Requires="v">
                <p:oleObj spid="_x0000_s44650" r:id="rId7" imgW="660113" imgH="203112" progId="Equation.DSMT4">
                  <p:embed/>
                </p:oleObj>
              </mc:Choice>
              <mc:Fallback>
                <p:oleObj r:id="rId7" imgW="660113" imgH="20311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8283" y="2072781"/>
                        <a:ext cx="1192451" cy="36292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26124385"/>
              </p:ext>
            </p:extLst>
          </p:nvPr>
        </p:nvGraphicFramePr>
        <p:xfrm>
          <a:off x="683567" y="2576837"/>
          <a:ext cx="241947" cy="328356"/>
        </p:xfrm>
        <a:graphic>
          <a:graphicData uri="http://schemas.openxmlformats.org/presentationml/2006/ole">
            <mc:AlternateContent xmlns:mc="http://schemas.openxmlformats.org/markup-compatibility/2006">
              <mc:Choice xmlns:v="urn:schemas-microsoft-com:vml" Requires="v">
                <p:oleObj spid="_x0000_s44651" r:id="rId9" imgW="126725" imgH="177415" progId="Equation.DSMT4">
                  <p:embed/>
                </p:oleObj>
              </mc:Choice>
              <mc:Fallback>
                <p:oleObj r:id="rId9" imgW="126725" imgH="177415"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7" y="2576837"/>
                        <a:ext cx="241947" cy="328356"/>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58398966"/>
              </p:ext>
            </p:extLst>
          </p:nvPr>
        </p:nvGraphicFramePr>
        <p:xfrm>
          <a:off x="2815005" y="2567545"/>
          <a:ext cx="345638" cy="432048"/>
        </p:xfrm>
        <a:graphic>
          <a:graphicData uri="http://schemas.openxmlformats.org/presentationml/2006/ole">
            <mc:AlternateContent xmlns:mc="http://schemas.openxmlformats.org/markup-compatibility/2006">
              <mc:Choice xmlns:v="urn:schemas-microsoft-com:vml" Requires="v">
                <p:oleObj spid="_x0000_s44652" r:id="rId11" imgW="190417" imgH="241195" progId="Equation.DSMT4">
                  <p:embed/>
                </p:oleObj>
              </mc:Choice>
              <mc:Fallback>
                <p:oleObj r:id="rId11" imgW="190417" imgH="241195" progId="Equation.DSMT4">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5005" y="2567545"/>
                        <a:ext cx="345638" cy="43204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73015241"/>
              </p:ext>
            </p:extLst>
          </p:nvPr>
        </p:nvGraphicFramePr>
        <p:xfrm>
          <a:off x="3293139" y="2573957"/>
          <a:ext cx="1278861" cy="362920"/>
        </p:xfrm>
        <a:graphic>
          <a:graphicData uri="http://schemas.openxmlformats.org/presentationml/2006/ole">
            <mc:AlternateContent xmlns:mc="http://schemas.openxmlformats.org/markup-compatibility/2006">
              <mc:Choice xmlns:v="urn:schemas-microsoft-com:vml" Requires="v">
                <p:oleObj spid="_x0000_s44653" r:id="rId13" imgW="698197" imgH="203112" progId="Equation.DSMT4">
                  <p:embed/>
                </p:oleObj>
              </mc:Choice>
              <mc:Fallback>
                <p:oleObj r:id="rId13" imgW="698197" imgH="203112"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3139" y="2573957"/>
                        <a:ext cx="1278861" cy="362920"/>
                      </a:xfrm>
                      <a:prstGeom prst="rect">
                        <a:avLst/>
                      </a:prstGeom>
                      <a:noFill/>
                    </p:spPr>
                  </p:pic>
                </p:oleObj>
              </mc:Fallback>
            </mc:AlternateContent>
          </a:graphicData>
        </a:graphic>
      </p:graphicFrame>
      <p:sp>
        <p:nvSpPr>
          <p:cNvPr id="1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695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6" name="Rectangle 9"/>
          <p:cNvSpPr>
            <a:spLocks noChangeArrowheads="1"/>
          </p:cNvSpPr>
          <p:nvPr/>
        </p:nvSpPr>
        <p:spPr bwMode="auto">
          <a:xfrm>
            <a:off x="539552" y="2567545"/>
            <a:ext cx="2448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为释变量的数目，</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Rectangle 10"/>
          <p:cNvSpPr>
            <a:spLocks noChangeArrowheads="1"/>
          </p:cNvSpPr>
          <p:nvPr/>
        </p:nvSpPr>
        <p:spPr bwMode="auto">
          <a:xfrm>
            <a:off x="0" y="1314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8" name="Rectangle 11"/>
          <p:cNvSpPr>
            <a:spLocks noChangeArrowheads="1"/>
          </p:cNvSpPr>
          <p:nvPr/>
        </p:nvSpPr>
        <p:spPr bwMode="auto">
          <a:xfrm>
            <a:off x="4211960" y="2567545"/>
            <a:ext cx="42264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称为回系数（</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Regression Coefficient</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9" name="TextBox 18"/>
          <p:cNvSpPr txBox="1"/>
          <p:nvPr/>
        </p:nvSpPr>
        <p:spPr>
          <a:xfrm>
            <a:off x="5458541" y="3184713"/>
            <a:ext cx="1357103" cy="369332"/>
          </a:xfrm>
          <a:prstGeom prst="rect">
            <a:avLst/>
          </a:prstGeom>
          <a:noFill/>
        </p:spPr>
        <p:txBody>
          <a:bodyPr wrap="none" rtlCol="0">
            <a:spAutoFit/>
          </a:bodyPr>
          <a:lstStyle/>
          <a:p>
            <a:r>
              <a:rPr lang="en-US" altLang="zh-CN" b="1" dirty="0" smtClean="0">
                <a:solidFill>
                  <a:srgbClr val="C00000"/>
                </a:solidFill>
              </a:rPr>
              <a:t>Logistic</a:t>
            </a:r>
            <a:r>
              <a:rPr lang="zh-CN" altLang="en-US" b="1" dirty="0" smtClean="0">
                <a:solidFill>
                  <a:srgbClr val="C00000"/>
                </a:solidFill>
              </a:rPr>
              <a:t>回归</a:t>
            </a:r>
            <a:endParaRPr lang="zh-CN" altLang="en-US" b="1" dirty="0">
              <a:solidFill>
                <a:srgbClr val="C00000"/>
              </a:solidFill>
            </a:endParaRPr>
          </a:p>
        </p:txBody>
      </p:sp>
      <p:sp>
        <p:nvSpPr>
          <p:cNvPr id="20" name="TextBox 19"/>
          <p:cNvSpPr txBox="1"/>
          <p:nvPr/>
        </p:nvSpPr>
        <p:spPr>
          <a:xfrm>
            <a:off x="323528" y="1650025"/>
            <a:ext cx="1579278" cy="369332"/>
          </a:xfrm>
          <a:prstGeom prst="rect">
            <a:avLst/>
          </a:prstGeom>
          <a:noFill/>
        </p:spPr>
        <p:txBody>
          <a:bodyPr wrap="none" rtlCol="0">
            <a:spAutoFit/>
          </a:bodyPr>
          <a:lstStyle/>
          <a:p>
            <a:r>
              <a:rPr lang="zh-CN" altLang="en-US" b="1" dirty="0" smtClean="0">
                <a:solidFill>
                  <a:srgbClr val="C00000"/>
                </a:solidFill>
              </a:rPr>
              <a:t>多元线性回归</a:t>
            </a:r>
            <a:endParaRPr lang="zh-CN" altLang="en-US" b="1" dirty="0">
              <a:solidFill>
                <a:srgbClr val="C00000"/>
              </a:solidFill>
            </a:endParaRPr>
          </a:p>
        </p:txBody>
      </p:sp>
      <p:sp>
        <p:nvSpPr>
          <p:cNvPr id="21" name="TextBox 20"/>
          <p:cNvSpPr txBox="1"/>
          <p:nvPr/>
        </p:nvSpPr>
        <p:spPr>
          <a:xfrm>
            <a:off x="434615" y="3152901"/>
            <a:ext cx="1414170" cy="369332"/>
          </a:xfrm>
          <a:prstGeom prst="rect">
            <a:avLst/>
          </a:prstGeom>
          <a:noFill/>
        </p:spPr>
        <p:txBody>
          <a:bodyPr wrap="none" rtlCol="0">
            <a:spAutoFit/>
          </a:bodyPr>
          <a:lstStyle/>
          <a:p>
            <a:r>
              <a:rPr lang="en-US" altLang="zh-CN" b="1" dirty="0" smtClean="0">
                <a:solidFill>
                  <a:srgbClr val="C00000"/>
                </a:solidFill>
              </a:rPr>
              <a:t>Sigmoid</a:t>
            </a:r>
            <a:r>
              <a:rPr lang="zh-CN" altLang="en-US" b="1" dirty="0" smtClean="0">
                <a:solidFill>
                  <a:srgbClr val="C00000"/>
                </a:solidFill>
              </a:rPr>
              <a:t>函数</a:t>
            </a:r>
            <a:endParaRPr lang="zh-CN" altLang="en-US" b="1" dirty="0">
              <a:solidFill>
                <a:srgbClr val="C00000"/>
              </a:solidFill>
            </a:endParaRPr>
          </a:p>
        </p:txBody>
      </p:sp>
    </p:spTree>
    <p:extLst>
      <p:ext uri="{BB962C8B-B14F-4D97-AF65-F5344CB8AC3E}">
        <p14:creationId xmlns:p14="http://schemas.microsoft.com/office/powerpoint/2010/main" val="188213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896549190"/>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818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81" y="14342"/>
            <a:ext cx="470731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——Bagging</a:t>
            </a:r>
            <a:endParaRPr lang="zh-CN" altLang="en-US" sz="3200" b="1" dirty="0">
              <a:solidFill>
                <a:schemeClr val="bg1"/>
              </a:solidFill>
            </a:endParaRPr>
          </a:p>
        </p:txBody>
      </p:sp>
    </p:spTree>
    <p:extLst>
      <p:ext uri="{BB962C8B-B14F-4D97-AF65-F5344CB8AC3E}">
        <p14:creationId xmlns:p14="http://schemas.microsoft.com/office/powerpoint/2010/main" val="461304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539552" y="1168533"/>
            <a:ext cx="7848872" cy="5428819"/>
          </a:xfrm>
          <a:prstGeom prst="rect">
            <a:avLst/>
          </a:prstGeom>
        </p:spPr>
      </p:pic>
      <p:sp>
        <p:nvSpPr>
          <p:cNvPr id="6" name="TextBox 5"/>
          <p:cNvSpPr txBox="1"/>
          <p:nvPr/>
        </p:nvSpPr>
        <p:spPr>
          <a:xfrm>
            <a:off x="0" y="876146"/>
            <a:ext cx="504516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a:t>
            </a:r>
            <a:r>
              <a:rPr lang="en-US" altLang="zh-CN" sz="3200" b="1" dirty="0" err="1" smtClean="0">
                <a:solidFill>
                  <a:schemeClr val="bg1"/>
                </a:solidFill>
              </a:rPr>
              <a:t>AdaBoost</a:t>
            </a:r>
            <a:endParaRPr lang="zh-CN" altLang="en-US" sz="3200" b="1" dirty="0">
              <a:solidFill>
                <a:schemeClr val="bg1"/>
              </a:solidFill>
            </a:endParaRPr>
          </a:p>
        </p:txBody>
      </p:sp>
    </p:spTree>
    <p:extLst>
      <p:ext uri="{BB962C8B-B14F-4D97-AF65-F5344CB8AC3E}">
        <p14:creationId xmlns:p14="http://schemas.microsoft.com/office/powerpoint/2010/main" val="1650918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solidFill>
                  <a:srgbClr val="FF0000"/>
                </a:solidFill>
              </a:rPr>
              <a:t>可解释性机器学习</a:t>
            </a:r>
            <a:r>
              <a:rPr lang="zh-CN" altLang="en-US" sz="2400" dirty="0" smtClean="0">
                <a:solidFill>
                  <a:srgbClr val="FF0000"/>
                </a:solidFill>
              </a:rPr>
              <a:t>方法在</a:t>
            </a:r>
            <a:r>
              <a:rPr lang="zh-CN" altLang="en-US" sz="2400" dirty="0">
                <a:solidFill>
                  <a:srgbClr val="FF0000"/>
                </a:solidFill>
              </a:rPr>
              <a:t>单晶高温合金中的应用</a:t>
            </a:r>
          </a:p>
        </p:txBody>
      </p:sp>
      <p:sp>
        <p:nvSpPr>
          <p:cNvPr id="4" name="立方体 3"/>
          <p:cNvSpPr/>
          <p:nvPr/>
        </p:nvSpPr>
        <p:spPr>
          <a:xfrm>
            <a:off x="3492500" y="1125538"/>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5" name="右箭头 4"/>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右箭头 5"/>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9"/>
          <p:cNvSpPr txBox="1">
            <a:spLocks noChangeArrowheads="1"/>
          </p:cNvSpPr>
          <p:nvPr/>
        </p:nvSpPr>
        <p:spPr bwMode="auto">
          <a:xfrm>
            <a:off x="1238233" y="1484313"/>
            <a:ext cx="9557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smtClean="0">
                <a:latin typeface="Calibri" pitchFamily="34" charset="0"/>
                <a:ea typeface="宋体" pitchFamily="2" charset="-122"/>
              </a:rPr>
              <a:t>……</a:t>
            </a:r>
            <a:endParaRPr lang="en-US" altLang="zh-CN" sz="2400" b="1" dirty="0">
              <a:latin typeface="Calibri" pitchFamily="34" charset="0"/>
              <a:ea typeface="宋体" pitchFamily="2" charset="-122"/>
            </a:endParaRPr>
          </a:p>
          <a:p>
            <a:pPr algn="ctr" latinLnBrk="0">
              <a:spcBef>
                <a:spcPct val="0"/>
              </a:spcBef>
              <a:buFontTx/>
              <a:buNone/>
            </a:pPr>
            <a:endParaRPr lang="zh-CN" altLang="en-US" sz="1800" dirty="0">
              <a:latin typeface="Calibri" pitchFamily="34" charset="0"/>
              <a:ea typeface="宋体" pitchFamily="2" charset="-122"/>
            </a:endParaRPr>
          </a:p>
        </p:txBody>
      </p:sp>
      <p:sp>
        <p:nvSpPr>
          <p:cNvPr id="8" name="文本框 10"/>
          <p:cNvSpPr txBox="1">
            <a:spLocks noChangeArrowheads="1"/>
          </p:cNvSpPr>
          <p:nvPr/>
        </p:nvSpPr>
        <p:spPr bwMode="auto">
          <a:xfrm>
            <a:off x="6519051" y="1676400"/>
            <a:ext cx="955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a:latin typeface="Calibri" pitchFamily="34" charset="0"/>
                <a:ea typeface="宋体" pitchFamily="2" charset="-122"/>
              </a:rPr>
              <a:t>……</a:t>
            </a:r>
            <a:endParaRPr lang="zh-CN" altLang="en-US" sz="2400" dirty="0">
              <a:latin typeface="Calibri" pitchFamily="34" charset="0"/>
              <a:ea typeface="宋体" pitchFamily="2" charset="-122"/>
            </a:endParaRPr>
          </a:p>
        </p:txBody>
      </p:sp>
      <p:pic>
        <p:nvPicPr>
          <p:cNvPr id="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3492500" y="3268662"/>
            <a:ext cx="4227513" cy="2519362"/>
            <a:chOff x="3492500" y="3268663"/>
            <a:chExt cx="4227445" cy="2519140"/>
          </a:xfrm>
        </p:grpSpPr>
        <p:sp>
          <p:nvSpPr>
            <p:cNvPr id="11" name="虚尾箭头 10"/>
            <p:cNvSpPr/>
            <p:nvPr/>
          </p:nvSpPr>
          <p:spPr bwMode="auto">
            <a:xfrm rot="5400000">
              <a:off x="4032259" y="3025761"/>
              <a:ext cx="503193" cy="1008046"/>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文本框 13"/>
            <p:cNvSpPr txBox="1">
              <a:spLocks noChangeArrowheads="1"/>
            </p:cNvSpPr>
            <p:nvPr/>
          </p:nvSpPr>
          <p:spPr bwMode="auto">
            <a:xfrm>
              <a:off x="4895850" y="326866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zh-CN" altLang="en-US" sz="2400">
                  <a:latin typeface="Calibri" pitchFamily="34" charset="0"/>
                  <a:ea typeface="宋体" pitchFamily="2" charset="-122"/>
                </a:rPr>
                <a:t>规则学习与抽取</a:t>
              </a:r>
            </a:p>
          </p:txBody>
        </p:sp>
        <p:sp>
          <p:nvSpPr>
            <p:cNvPr id="13" name="立方体 12"/>
            <p:cNvSpPr/>
            <p:nvPr/>
          </p:nvSpPr>
          <p:spPr bwMode="auto">
            <a:xfrm>
              <a:off x="3492500" y="3916306"/>
              <a:ext cx="1800196" cy="1871497"/>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14"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3313" y="4505325"/>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左大括号 14"/>
            <p:cNvSpPr/>
            <p:nvPr/>
          </p:nvSpPr>
          <p:spPr>
            <a:xfrm>
              <a:off x="5435569" y="3916306"/>
              <a:ext cx="431793" cy="187149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TextBox 9"/>
            <p:cNvSpPr txBox="1">
              <a:spLocks noChangeArrowheads="1"/>
            </p:cNvSpPr>
            <p:nvPr/>
          </p:nvSpPr>
          <p:spPr bwMode="auto">
            <a:xfrm>
              <a:off x="5939631" y="4006741"/>
              <a:ext cx="1780314"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1</a:t>
              </a:r>
              <a:r>
                <a:rPr lang="zh-CN" altLang="en-US" sz="1800" dirty="0" smtClean="0">
                  <a:latin typeface="Calibri" pitchFamily="34" charset="0"/>
                  <a:ea typeface="宋体" pitchFamily="2" charset="-122"/>
                </a:rPr>
                <a:t>、基于云模型的学习</a:t>
              </a:r>
              <a:endParaRPr lang="zh-CN" altLang="en-US" sz="1800" dirty="0">
                <a:latin typeface="Calibri" pitchFamily="34" charset="0"/>
                <a:ea typeface="宋体" pitchFamily="2" charset="-122"/>
              </a:endParaRPr>
            </a:p>
          </p:txBody>
        </p:sp>
        <p:sp>
          <p:nvSpPr>
            <p:cNvPr id="17" name="TextBox 18"/>
            <p:cNvSpPr txBox="1">
              <a:spLocks noChangeArrowheads="1"/>
            </p:cNvSpPr>
            <p:nvPr/>
          </p:nvSpPr>
          <p:spPr bwMode="auto">
            <a:xfrm>
              <a:off x="5968139" y="5013023"/>
              <a:ext cx="1751806"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2</a:t>
              </a:r>
              <a:r>
                <a:rPr lang="zh-CN" altLang="en-US" sz="1800" dirty="0">
                  <a:latin typeface="Calibri" pitchFamily="34" charset="0"/>
                  <a:ea typeface="宋体" pitchFamily="2" charset="-122"/>
                </a:rPr>
                <a:t>、</a:t>
              </a:r>
              <a:r>
                <a:rPr lang="zh-CN" altLang="en-US" sz="1800" dirty="0" smtClean="0">
                  <a:latin typeface="Calibri" pitchFamily="34" charset="0"/>
                  <a:ea typeface="宋体" pitchFamily="2" charset="-122"/>
                </a:rPr>
                <a:t>构建决策树</a:t>
              </a:r>
              <a:r>
                <a:rPr lang="zh-CN" altLang="en-US" sz="1800" dirty="0">
                  <a:latin typeface="Calibri" pitchFamily="34" charset="0"/>
                  <a:ea typeface="宋体" pitchFamily="2" charset="-122"/>
                </a:rPr>
                <a:t>并提取规则</a:t>
              </a:r>
            </a:p>
          </p:txBody>
        </p:sp>
      </p:grpSp>
      <p:sp>
        <p:nvSpPr>
          <p:cNvPr id="18" name="等腰三角形 17"/>
          <p:cNvSpPr/>
          <p:nvPr/>
        </p:nvSpPr>
        <p:spPr>
          <a:xfrm flipH="1">
            <a:off x="7235013" y="3391503"/>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13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10048"/>
            <a:ext cx="8229600" cy="796925"/>
          </a:xfrm>
        </p:spPr>
        <p:txBody>
          <a:bodyPr/>
          <a:lstStyle/>
          <a:p>
            <a:pPr eaLnBrk="1" hangingPunct="1">
              <a:defRPr/>
            </a:pPr>
            <a:r>
              <a:rPr lang="zh-CN" altLang="en-US" dirty="0" smtClean="0"/>
              <a:t>基于决策树</a:t>
            </a:r>
            <a:r>
              <a:rPr lang="zh-CN" altLang="en-US" dirty="0"/>
              <a:t>的</a:t>
            </a:r>
            <a:r>
              <a:rPr dirty="0" smtClean="0"/>
              <a:t>规则抽取</a:t>
            </a:r>
            <a:endParaRPr dirty="0"/>
          </a:p>
        </p:txBody>
      </p:sp>
      <p:sp>
        <p:nvSpPr>
          <p:cNvPr id="327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fld id="{124CC880-5F91-4585-9501-CCBB7E3FE3F8}" type="slidenum">
              <a:rPr lang="zh-CN" altLang="en-US" sz="1200">
                <a:solidFill>
                  <a:srgbClr val="898989"/>
                </a:solidFill>
                <a:latin typeface="Calibri" pitchFamily="34" charset="0"/>
                <a:ea typeface="宋体" pitchFamily="2" charset="-122"/>
              </a:rPr>
              <a:pPr latinLnBrk="0">
                <a:spcBef>
                  <a:spcPct val="0"/>
                </a:spcBef>
                <a:buFontTx/>
                <a:buNone/>
              </a:pPr>
              <a:t>23</a:t>
            </a:fld>
            <a:endParaRPr lang="zh-CN" altLang="en-US" sz="1200">
              <a:solidFill>
                <a:srgbClr val="898989"/>
              </a:solidFill>
              <a:latin typeface="Calibri" pitchFamily="34" charset="0"/>
              <a:ea typeface="宋体" pitchFamily="2" charset="-122"/>
            </a:endParaRPr>
          </a:p>
        </p:txBody>
      </p:sp>
      <p:pic>
        <p:nvPicPr>
          <p:cNvPr id="32772"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41413"/>
            <a:ext cx="51371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箭头 48"/>
          <p:cNvSpPr/>
          <p:nvPr/>
        </p:nvSpPr>
        <p:spPr>
          <a:xfrm>
            <a:off x="4900613" y="2830513"/>
            <a:ext cx="647700" cy="133985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9" name="矩形 8"/>
          <p:cNvSpPr/>
          <p:nvPr/>
        </p:nvSpPr>
        <p:spPr>
          <a:xfrm>
            <a:off x="5795963" y="1141413"/>
            <a:ext cx="3260725" cy="2216150"/>
          </a:xfrm>
          <a:prstGeom prst="rect">
            <a:avLst/>
          </a:prstGeom>
          <a:ln>
            <a:solidFill>
              <a:srgbClr val="59E84C"/>
            </a:solidFill>
          </a:ln>
        </p:spPr>
        <p:style>
          <a:lnRef idx="2">
            <a:schemeClr val="accent3"/>
          </a:lnRef>
          <a:fillRef idx="1">
            <a:schemeClr val="lt1"/>
          </a:fillRef>
          <a:effectRef idx="0">
            <a:schemeClr val="accent3"/>
          </a:effectRef>
          <a:fontRef idx="minor">
            <a:schemeClr val="dk1"/>
          </a:fontRef>
        </p:style>
        <p:txBody>
          <a:bodyPr/>
          <a:lstStyle/>
          <a:p>
            <a:pPr>
              <a:defRPr/>
            </a:pPr>
            <a:r>
              <a:rPr lang="zh-CN" altLang="en-US" sz="2000" dirty="0">
                <a:solidFill>
                  <a:srgbClr val="59E84C"/>
                </a:solidFill>
              </a:rPr>
              <a:t>反例规则：</a:t>
            </a:r>
            <a:endParaRPr lang="en-US" altLang="zh-CN" sz="2000" dirty="0">
              <a:solidFill>
                <a:srgbClr val="59E84C"/>
              </a:solidFill>
            </a:endParaRPr>
          </a:p>
          <a:p>
            <a:pPr>
              <a:defRPr/>
            </a:pPr>
            <a:r>
              <a:rPr lang="en-US" altLang="zh-CN" sz="2000" dirty="0">
                <a:solidFill>
                  <a:schemeClr val="tx1"/>
                </a:solidFill>
              </a:rPr>
              <a:t>IF(cycle ≤ 0.7122,K&gt;0.4359)</a:t>
            </a:r>
          </a:p>
          <a:p>
            <a:pPr>
              <a:defRPr/>
            </a:pPr>
            <a:r>
              <a:rPr lang="en-US" altLang="zh-CN" sz="2000" dirty="0">
                <a:solidFill>
                  <a:schemeClr val="tx1"/>
                </a:solidFill>
              </a:rPr>
              <a:t>Performance = Poor</a:t>
            </a:r>
          </a:p>
          <a:p>
            <a:pPr>
              <a:defRPr/>
            </a:pPr>
            <a:r>
              <a:rPr lang="en-US" altLang="zh-CN" sz="2000" dirty="0">
                <a:solidFill>
                  <a:schemeClr val="tx1"/>
                </a:solidFill>
              </a:rPr>
              <a:t>IF(cycle ≤ 0.7122,</a:t>
            </a:r>
          </a:p>
          <a:p>
            <a:pPr>
              <a:defRPr/>
            </a:pPr>
            <a:r>
              <a:rPr lang="en-US" altLang="zh-CN" sz="2000" dirty="0">
                <a:solidFill>
                  <a:schemeClr val="tx1"/>
                </a:solidFill>
              </a:rPr>
              <a:t>K ≤ 0.4359,cycle(60) ≤0.0031)</a:t>
            </a:r>
          </a:p>
          <a:p>
            <a:pPr>
              <a:defRPr/>
            </a:pPr>
            <a:r>
              <a:rPr lang="en-US" altLang="zh-CN" sz="2000" dirty="0">
                <a:solidFill>
                  <a:schemeClr val="tx1"/>
                </a:solidFill>
              </a:rPr>
              <a:t>Performance = Poor</a:t>
            </a:r>
          </a:p>
          <a:p>
            <a:pPr>
              <a:defRPr/>
            </a:pPr>
            <a:r>
              <a:rPr lang="en-US" altLang="zh-CN" sz="2000" dirty="0">
                <a:solidFill>
                  <a:schemeClr val="tx1"/>
                </a:solidFill>
              </a:rPr>
              <a:t>……</a:t>
            </a:r>
          </a:p>
        </p:txBody>
      </p:sp>
      <p:sp>
        <p:nvSpPr>
          <p:cNvPr id="10" name="矩形 9"/>
          <p:cNvSpPr/>
          <p:nvPr/>
        </p:nvSpPr>
        <p:spPr>
          <a:xfrm>
            <a:off x="5795963" y="3546475"/>
            <a:ext cx="3260725" cy="2835275"/>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2000" dirty="0">
                <a:solidFill>
                  <a:schemeClr val="tx1"/>
                </a:solidFill>
              </a:rPr>
              <a:t>IF(cycle&gt;0.7122,imp≤0.5361</a:t>
            </a:r>
          </a:p>
          <a:p>
            <a:pPr>
              <a:defRPr/>
            </a:pPr>
            <a:r>
              <a:rPr lang="en-US" altLang="zh-CN" sz="2000" dirty="0">
                <a:solidFill>
                  <a:schemeClr val="tx1"/>
                </a:solidFill>
              </a:rPr>
              <a:t>capacity ≤ 0.7427)</a:t>
            </a:r>
          </a:p>
          <a:p>
            <a:pPr>
              <a:defRPr/>
            </a:pPr>
            <a:r>
              <a:rPr lang="en-US" altLang="zh-CN" sz="2000" dirty="0">
                <a:solidFill>
                  <a:schemeClr val="tx1"/>
                </a:solidFill>
              </a:rPr>
              <a:t>Performance = Good</a:t>
            </a:r>
            <a:endParaRPr lang="en-US" altLang="zh-CN" dirty="0">
              <a:solidFill>
                <a:schemeClr val="tx1"/>
              </a:solidFill>
            </a:endParaRPr>
          </a:p>
          <a:p>
            <a:pPr>
              <a:defRPr/>
            </a:pPr>
            <a:r>
              <a:rPr lang="en-US" altLang="zh-CN" sz="2000" dirty="0">
                <a:solidFill>
                  <a:schemeClr val="tx1"/>
                </a:solidFill>
              </a:rPr>
              <a:t>IF(cycle&gt;0.7122,imp&gt;0.5361</a:t>
            </a:r>
          </a:p>
          <a:p>
            <a:pPr>
              <a:defRPr/>
            </a:pPr>
            <a:r>
              <a:rPr lang="en-US" altLang="zh-CN" sz="2000" dirty="0">
                <a:solidFill>
                  <a:schemeClr val="tx1"/>
                </a:solidFill>
              </a:rPr>
              <a:t>DCR(25) ≤ 0.027,</a:t>
            </a:r>
          </a:p>
          <a:p>
            <a:pPr>
              <a:defRPr/>
            </a:pPr>
            <a:r>
              <a:rPr lang="en-US" altLang="zh-CN" sz="2000" dirty="0">
                <a:solidFill>
                  <a:schemeClr val="tx1"/>
                </a:solidFill>
              </a:rPr>
              <a:t>cycle(25)≤0.8398)</a:t>
            </a:r>
          </a:p>
          <a:p>
            <a:pPr>
              <a:defRPr/>
            </a:pPr>
            <a:r>
              <a:rPr lang="en-US" altLang="zh-CN" sz="2000" dirty="0">
                <a:solidFill>
                  <a:schemeClr val="tx1"/>
                </a:solidFill>
              </a:rPr>
              <a:t>Performance = Good</a:t>
            </a:r>
          </a:p>
          <a:p>
            <a:pPr>
              <a:defRPr/>
            </a:pPr>
            <a:r>
              <a:rPr lang="en-US" altLang="zh-CN" sz="2000" dirty="0">
                <a:solidFill>
                  <a:schemeClr val="tx1"/>
                </a:solidFill>
              </a:rPr>
              <a:t>……</a:t>
            </a:r>
          </a:p>
        </p:txBody>
      </p:sp>
    </p:spTree>
    <p:extLst>
      <p:ext uri="{BB962C8B-B14F-4D97-AF65-F5344CB8AC3E}">
        <p14:creationId xmlns:p14="http://schemas.microsoft.com/office/powerpoint/2010/main" val="3490295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15616" y="188640"/>
            <a:ext cx="7391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a:lstStyle>
          <a:p>
            <a:pPr eaLnBrk="1" hangingPunct="1"/>
            <a:r>
              <a:rPr lang="zh-CN" altLang="en-US" sz="3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sym typeface="Times New Roman" pitchFamily="18" charset="0"/>
              </a:rPr>
              <a:t>云模型</a:t>
            </a:r>
          </a:p>
        </p:txBody>
      </p:sp>
      <p:pic>
        <p:nvPicPr>
          <p:cNvPr id="6" name="Picture 8"/>
          <p:cNvPicPr>
            <a:picLocks noChangeAspect="1" noChangeArrowheads="1"/>
          </p:cNvPicPr>
          <p:nvPr/>
        </p:nvPicPr>
        <p:blipFill>
          <a:blip r:embed="rId4" cstate="print"/>
          <a:srcRect/>
          <a:stretch>
            <a:fillRect/>
          </a:stretch>
        </p:blipFill>
        <p:spPr bwMode="auto">
          <a:xfrm>
            <a:off x="464121" y="1300486"/>
            <a:ext cx="1875631" cy="2344538"/>
          </a:xfrm>
          <a:prstGeom prst="rect">
            <a:avLst/>
          </a:prstGeom>
          <a:noFill/>
          <a:ln w="9525">
            <a:noFill/>
            <a:miter lim="800000"/>
            <a:headEnd/>
            <a:tailEnd/>
          </a:ln>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247504"/>
            <a:ext cx="3469704" cy="222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599" y="3566126"/>
            <a:ext cx="4953001" cy="329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折角形 9"/>
          <p:cNvSpPr/>
          <p:nvPr/>
        </p:nvSpPr>
        <p:spPr bwMode="auto">
          <a:xfrm>
            <a:off x="2545174" y="1143000"/>
            <a:ext cx="6446426" cy="236220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90000" rIns="90000" bIns="90000" numCol="1" rtlCol="0" anchor="t" anchorCtr="0" compatLnSpc="1">
            <a:prstTxWarp prst="textNoShape">
              <a:avLst/>
            </a:prstTxWarp>
          </a:bodyPr>
          <a:lstStyle/>
          <a:p>
            <a:pPr fontAlgn="base">
              <a:spcBef>
                <a:spcPct val="75000"/>
              </a:spcBef>
              <a:spcAft>
                <a:spcPct val="0"/>
              </a:spcAft>
            </a:pPr>
            <a:endParaRPr lang="zh-CN" altLang="en-US" sz="1600" b="1" dirty="0">
              <a:solidFill>
                <a:srgbClr val="000000"/>
              </a:solidFill>
              <a:latin typeface="微软雅黑" pitchFamily="34" charset="-122"/>
              <a:ea typeface="微软雅黑" pitchFamily="34" charset="-122"/>
            </a:endParaRPr>
          </a:p>
        </p:txBody>
      </p:sp>
      <p:sp>
        <p:nvSpPr>
          <p:cNvPr id="11" name="矩形 10"/>
          <p:cNvSpPr/>
          <p:nvPr/>
        </p:nvSpPr>
        <p:spPr>
          <a:xfrm>
            <a:off x="2667000" y="1259175"/>
            <a:ext cx="6096000" cy="1879232"/>
          </a:xfrm>
          <a:prstGeom prst="rect">
            <a:avLst/>
          </a:prstGeom>
        </p:spPr>
        <p:txBody>
          <a:bodyPr wrap="square">
            <a:spAutoFit/>
          </a:bodyPr>
          <a:lstStyle/>
          <a:p>
            <a:pPr indent="457200" algn="just" fontAlgn="base">
              <a:lnSpc>
                <a:spcPct val="150000"/>
              </a:lnSpc>
              <a:spcBef>
                <a:spcPct val="0"/>
              </a:spcBef>
              <a:spcAft>
                <a:spcPct val="0"/>
              </a:spcAft>
            </a:pPr>
            <a:r>
              <a:rPr lang="zh-CN" altLang="zh-CN" sz="2000" b="1" dirty="0">
                <a:solidFill>
                  <a:prstClr val="black"/>
                </a:solidFill>
                <a:latin typeface="Arial" charset="0"/>
              </a:rPr>
              <a:t>云模型</a:t>
            </a:r>
            <a:r>
              <a:rPr lang="zh-CN" altLang="en-US" sz="2000" b="1" dirty="0">
                <a:solidFill>
                  <a:prstClr val="black"/>
                </a:solidFill>
                <a:latin typeface="Arial" charset="0"/>
              </a:rPr>
              <a:t>是</a:t>
            </a:r>
            <a:r>
              <a:rPr lang="zh-CN" altLang="zh-CN" sz="2000" b="1" dirty="0">
                <a:solidFill>
                  <a:prstClr val="black"/>
                </a:solidFill>
                <a:latin typeface="Arial" charset="0"/>
              </a:rPr>
              <a:t>李德毅院士</a:t>
            </a:r>
            <a:r>
              <a:rPr lang="en-US" altLang="zh-CN" sz="2000" b="1" dirty="0">
                <a:solidFill>
                  <a:prstClr val="black"/>
                </a:solidFill>
                <a:latin typeface="Arial" charset="0"/>
              </a:rPr>
              <a:t>1995</a:t>
            </a:r>
            <a:r>
              <a:rPr lang="zh-CN" altLang="zh-CN" sz="2000" b="1" dirty="0">
                <a:solidFill>
                  <a:prstClr val="black"/>
                </a:solidFill>
                <a:latin typeface="Arial" charset="0"/>
              </a:rPr>
              <a:t>年基于概率测度空间提出</a:t>
            </a:r>
            <a:r>
              <a:rPr lang="zh-CN" altLang="en-US" sz="2000" b="1" dirty="0">
                <a:solidFill>
                  <a:prstClr val="black"/>
                </a:solidFill>
                <a:latin typeface="Arial" charset="0"/>
              </a:rPr>
              <a:t>的定性定量转换认知模型。该模型</a:t>
            </a:r>
            <a:r>
              <a:rPr lang="zh-CN" altLang="zh-CN" sz="2000" b="1" dirty="0">
                <a:solidFill>
                  <a:prstClr val="black"/>
                </a:solidFill>
                <a:latin typeface="Arial" charset="0"/>
              </a:rPr>
              <a:t>将</a:t>
            </a:r>
            <a:r>
              <a:rPr lang="zh-CN" altLang="en-US" sz="2000" b="1" dirty="0">
                <a:solidFill>
                  <a:prstClr val="black"/>
                </a:solidFill>
                <a:latin typeface="Arial" charset="0"/>
              </a:rPr>
              <a:t>认知不确定性中的</a:t>
            </a:r>
            <a:r>
              <a:rPr lang="zh-CN" altLang="zh-CN" sz="2000" b="1" dirty="0">
                <a:solidFill>
                  <a:prstClr val="black"/>
                </a:solidFill>
                <a:latin typeface="Arial" charset="0"/>
              </a:rPr>
              <a:t>模糊性</a:t>
            </a:r>
            <a:r>
              <a:rPr lang="zh-CN" altLang="en-US" sz="2000" b="1" dirty="0">
                <a:solidFill>
                  <a:prstClr val="black"/>
                </a:solidFill>
                <a:latin typeface="Arial" charset="0"/>
              </a:rPr>
              <a:t>与随机性</a:t>
            </a:r>
            <a:r>
              <a:rPr lang="zh-CN" altLang="zh-CN" sz="2000" b="1" dirty="0">
                <a:solidFill>
                  <a:prstClr val="black"/>
                </a:solidFill>
                <a:latin typeface="Arial" charset="0"/>
              </a:rPr>
              <a:t>纳入统一</a:t>
            </a:r>
            <a:r>
              <a:rPr lang="zh-CN" altLang="en-US" sz="2000" b="1" dirty="0">
                <a:solidFill>
                  <a:prstClr val="black"/>
                </a:solidFill>
                <a:latin typeface="Arial" charset="0"/>
              </a:rPr>
              <a:t>的统计</a:t>
            </a:r>
            <a:r>
              <a:rPr lang="zh-CN" altLang="zh-CN" sz="2000" b="1" dirty="0">
                <a:solidFill>
                  <a:prstClr val="black"/>
                </a:solidFill>
                <a:latin typeface="Arial" charset="0"/>
              </a:rPr>
              <a:t>框架中进行描述</a:t>
            </a:r>
            <a:r>
              <a:rPr lang="zh-CN" altLang="en-US" sz="2000" b="1" dirty="0">
                <a:solidFill>
                  <a:prstClr val="black"/>
                </a:solidFill>
                <a:latin typeface="Arial" charset="0"/>
              </a:rPr>
              <a:t>，可以实现从定量数据到定性概念的不确定性相互</a:t>
            </a:r>
            <a:r>
              <a:rPr lang="zh-CN" altLang="en-US" sz="2000" b="1" dirty="0" smtClean="0">
                <a:solidFill>
                  <a:prstClr val="black"/>
                </a:solidFill>
                <a:latin typeface="Arial" charset="0"/>
              </a:rPr>
              <a:t>转换。</a:t>
            </a:r>
            <a:endParaRPr lang="zh-CN" altLang="en-US" sz="2000" b="1" dirty="0">
              <a:solidFill>
                <a:prstClr val="black"/>
              </a:solidFill>
              <a:latin typeface="Arial" charset="0"/>
            </a:endParaRPr>
          </a:p>
        </p:txBody>
      </p:sp>
      <p:sp>
        <p:nvSpPr>
          <p:cNvPr id="8" name="AutoShape 13"/>
          <p:cNvSpPr>
            <a:spLocks noChangeArrowheads="1"/>
          </p:cNvSpPr>
          <p:nvPr/>
        </p:nvSpPr>
        <p:spPr bwMode="auto">
          <a:xfrm>
            <a:off x="464121" y="3138407"/>
            <a:ext cx="8408989" cy="1343025"/>
          </a:xfrm>
          <a:prstGeom prst="flowChartAlternateProcess">
            <a:avLst/>
          </a:prstGeom>
          <a:gradFill rotWithShape="1">
            <a:gsLst>
              <a:gs pos="0">
                <a:schemeClr val="bg1"/>
              </a:gs>
              <a:gs pos="50000">
                <a:srgbClr val="66CCFF"/>
              </a:gs>
              <a:gs pos="100000">
                <a:schemeClr val="bg1"/>
              </a:gs>
            </a:gsLst>
            <a:lin ang="2700000" scaled="1"/>
          </a:gradFill>
          <a:ln w="25400">
            <a:noFill/>
            <a:miter lim="800000"/>
            <a:headEnd/>
            <a:tailEnd/>
          </a:ln>
          <a:effectLst/>
        </p:spPr>
        <p:txBody>
          <a:bodyPr wrap="none" anchor="ctr"/>
          <a:lstStyle/>
          <a:p>
            <a:pPr algn="ctr">
              <a:spcAft>
                <a:spcPts val="600"/>
              </a:spcAft>
              <a:defRPr/>
            </a:pPr>
            <a:r>
              <a:rPr lang="zh-CN" altLang="en-US" sz="2400" dirty="0">
                <a:solidFill>
                  <a:srgbClr val="FF0000"/>
                </a:solidFill>
                <a:latin typeface="黑体" pitchFamily="49" charset="-122"/>
                <a:ea typeface="黑体" pitchFamily="49" charset="-122"/>
                <a:cs typeface="Times New Roman" pitchFamily="18" charset="0"/>
              </a:rPr>
              <a:t>云模型：跨越数据空间上</a:t>
            </a:r>
            <a:r>
              <a:rPr lang="zh-CN" altLang="en-US" sz="2400" dirty="0" smtClean="0">
                <a:solidFill>
                  <a:srgbClr val="FF0000"/>
                </a:solidFill>
                <a:latin typeface="黑体" pitchFamily="49" charset="-122"/>
                <a:ea typeface="黑体" pitchFamily="49" charset="-122"/>
                <a:cs typeface="Times New Roman" pitchFamily="18" charset="0"/>
              </a:rPr>
              <a:t>分析</a:t>
            </a:r>
            <a:r>
              <a:rPr lang="zh-CN" altLang="en-US" sz="2400" dirty="0">
                <a:solidFill>
                  <a:srgbClr val="FF0000"/>
                </a:solidFill>
                <a:latin typeface="黑体" pitchFamily="49" charset="-122"/>
                <a:ea typeface="黑体" pitchFamily="49" charset="-122"/>
                <a:cs typeface="Times New Roman" pitchFamily="18" charset="0"/>
              </a:rPr>
              <a:t>、</a:t>
            </a:r>
            <a:r>
              <a:rPr lang="zh-CN" altLang="en-US" sz="2400" dirty="0" smtClean="0">
                <a:solidFill>
                  <a:srgbClr val="FF0000"/>
                </a:solidFill>
                <a:latin typeface="黑体" pitchFamily="49" charset="-122"/>
                <a:ea typeface="黑体" pitchFamily="49" charset="-122"/>
                <a:cs typeface="Times New Roman" pitchFamily="18" charset="0"/>
              </a:rPr>
              <a:t>知识</a:t>
            </a:r>
            <a:r>
              <a:rPr lang="zh-CN" altLang="en-US" sz="2400" dirty="0">
                <a:solidFill>
                  <a:srgbClr val="FF0000"/>
                </a:solidFill>
                <a:latin typeface="黑体" pitchFamily="49" charset="-122"/>
                <a:ea typeface="黑体" pitchFamily="49" charset="-122"/>
                <a:cs typeface="Times New Roman" pitchFamily="18" charset="0"/>
              </a:rPr>
              <a:t>空间上描述推理的</a:t>
            </a:r>
            <a:r>
              <a:rPr lang="zh-CN" altLang="en-US" sz="2400" dirty="0" smtClean="0">
                <a:solidFill>
                  <a:srgbClr val="FF0000"/>
                </a:solidFill>
                <a:latin typeface="黑体" pitchFamily="49" charset="-122"/>
                <a:ea typeface="黑体" pitchFamily="49" charset="-122"/>
                <a:cs typeface="Times New Roman" pitchFamily="18" charset="0"/>
              </a:rPr>
              <a:t>桥梁</a:t>
            </a:r>
            <a:endParaRPr lang="zh-CN" altLang="en-US" sz="2400" dirty="0">
              <a:solidFill>
                <a:srgbClr val="FF0000"/>
              </a:solidFill>
              <a:latin typeface="黑体" pitchFamily="49" charset="-122"/>
              <a:ea typeface="黑体" pitchFamily="49" charset="-122"/>
              <a:cs typeface="Times New Roman" pitchFamily="18" charset="0"/>
            </a:endParaRPr>
          </a:p>
        </p:txBody>
      </p:sp>
    </p:spTree>
    <p:custDataLst>
      <p:tags r:id="rId1"/>
    </p:custDataLst>
    <p:extLst>
      <p:ext uri="{BB962C8B-B14F-4D97-AF65-F5344CB8AC3E}">
        <p14:creationId xmlns:p14="http://schemas.microsoft.com/office/powerpoint/2010/main" val="2473765696"/>
      </p:ext>
    </p:extLst>
  </p:cSld>
  <p:clrMapOvr>
    <a:masterClrMapping/>
  </p:clrMapOvr>
  <mc:AlternateContent xmlns:mc="http://schemas.openxmlformats.org/markup-compatibility/2006" xmlns:p14="http://schemas.microsoft.com/office/powerpoint/2010/main">
    <mc:Choice Requires="p14">
      <p:transition spd="slow" p14:dur="2000" advTm="1353"/>
    </mc:Choice>
    <mc:Fallback xmlns="">
      <p:transition spd="slow" advTm="13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268" y="3320"/>
            <a:ext cx="8229600" cy="796950"/>
          </a:xfrm>
        </p:spPr>
        <p:txBody>
          <a:bodyPr/>
          <a:lstStyle/>
          <a:p>
            <a:r>
              <a:rPr lang="zh-CN" altLang="en-US" dirty="0"/>
              <a:t>基于</a:t>
            </a:r>
            <a:r>
              <a:rPr lang="zh-CN" altLang="en-US" dirty="0" smtClean="0"/>
              <a:t>云模型的规则抽取（</a:t>
            </a:r>
            <a:r>
              <a:rPr lang="en-US" altLang="zh-CN" dirty="0" smtClean="0"/>
              <a:t>1</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4" name="文本框 2"/>
              <p:cNvSpPr txBox="1"/>
              <p:nvPr/>
            </p:nvSpPr>
            <p:spPr>
              <a:xfrm>
                <a:off x="323528" y="796950"/>
                <a:ext cx="8577114" cy="2369880"/>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457200"/>
                <a:r>
                  <a:rPr lang="zh-CN" altLang="en-US" sz="2800" b="1" dirty="0">
                    <a:latin typeface="华文宋体" panose="02010600040101010101" pitchFamily="2" charset="-122"/>
                    <a:ea typeface="华文宋体" panose="02010600040101010101" pitchFamily="2" charset="-122"/>
                  </a:rPr>
                  <a:t>云模型</a:t>
                </a:r>
                <a:r>
                  <a:rPr lang="zh-CN" altLang="en-US" sz="2400" dirty="0">
                    <a:latin typeface="华文宋体" panose="02010600040101010101" pitchFamily="2" charset="-122"/>
                    <a:ea typeface="华文宋体" panose="02010600040101010101" pitchFamily="2" charset="-122"/>
                  </a:rPr>
                  <a:t>是定性概念与定量数据双向转换的认知模型。</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indent="457200"/>
                <a:r>
                  <a:rPr lang="zh-CN" altLang="en-US" sz="2400" dirty="0" smtClean="0">
                    <a:solidFill>
                      <a:schemeClr val="tx1"/>
                    </a:solidFill>
                    <a:latin typeface="华文宋体" panose="02010600040101010101" pitchFamily="2" charset="-122"/>
                    <a:ea typeface="华文宋体" panose="02010600040101010101" pitchFamily="2" charset="-122"/>
                  </a:rPr>
                  <a:t>设</a:t>
                </a:r>
                <a:r>
                  <a:rPr lang="en-US" altLang="zh-CN" sz="2400" i="1" dirty="0" smtClean="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是一个用精确数值表示的定量论域，</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是</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上的一个定性概念，定量值</a:t>
                </a:r>
                <a14:m>
                  <m:oMath xmlns:m="http://schemas.openxmlformats.org/officeDocument/2006/math">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zh-CN" altLang="en-US" sz="2400" i="1">
                        <a:solidFill>
                          <a:schemeClr val="tx1"/>
                        </a:solidFill>
                        <a:latin typeface="Cambria Math" panose="02040503050406030204" pitchFamily="18" charset="0"/>
                        <a:ea typeface="Cambria Math" panose="02040503050406030204" pitchFamily="18" charset="0"/>
                      </a:rPr>
                      <m:t>，</m:t>
                    </m:r>
                  </m:oMath>
                </a14:m>
                <a:r>
                  <a:rPr lang="zh-CN" altLang="en-US" sz="2400" dirty="0" smtClean="0">
                    <a:solidFill>
                      <a:schemeClr val="tx1"/>
                    </a:solidFill>
                    <a:latin typeface="华文宋体" panose="02010600040101010101" pitchFamily="2" charset="-122"/>
                    <a:ea typeface="华文宋体" panose="02010600040101010101" pitchFamily="2" charset="-122"/>
                  </a:rPr>
                  <a:t>且</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是定性概念</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的一次随机实现，</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对</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的确定度</a:t>
                </a:r>
                <a14:m>
                  <m:oMath xmlns:m="http://schemas.openxmlformats.org/officeDocument/2006/math">
                    <m:r>
                      <a:rPr lang="zh-CN" altLang="en-US" sz="2400" i="1" smtClean="0">
                        <a:solidFill>
                          <a:schemeClr val="tx1"/>
                        </a:solidFill>
                        <a:latin typeface="Cambria Math" panose="02040503050406030204" pitchFamily="18" charset="0"/>
                      </a:rPr>
                      <m:t>𝜇</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ea typeface="Cambria Math" panose="02040503050406030204" pitchFamily="18" charset="0"/>
                      </a:rPr>
                      <m:t>∈[0,1]</m:t>
                    </m:r>
                    <m:r>
                      <a:rPr lang="zh-CN" altLang="en-US" sz="2400" i="1">
                        <a:solidFill>
                          <a:schemeClr val="tx1"/>
                        </a:solidFill>
                        <a:latin typeface="Cambria Math" panose="02040503050406030204" pitchFamily="18" charset="0"/>
                        <a:ea typeface="Cambria Math" panose="02040503050406030204" pitchFamily="18" charset="0"/>
                      </a:rPr>
                      <m:t>是</m:t>
                    </m:r>
                    <m:r>
                      <a:rPr lang="zh-CN" altLang="en-US" sz="2400" i="1" smtClean="0">
                        <a:solidFill>
                          <a:schemeClr val="tx1"/>
                        </a:solidFill>
                        <a:latin typeface="Cambria Math" panose="02040503050406030204" pitchFamily="18" charset="0"/>
                        <a:ea typeface="Cambria Math" panose="02040503050406030204" pitchFamily="18" charset="0"/>
                      </a:rPr>
                      <m:t>有</m:t>
                    </m:r>
                  </m:oMath>
                </a14:m>
                <a:r>
                  <a:rPr lang="zh-CN" altLang="en-US" sz="2400" dirty="0" smtClean="0">
                    <a:solidFill>
                      <a:schemeClr val="tx1"/>
                    </a:solidFill>
                    <a:latin typeface="华文宋体" panose="02010600040101010101" pitchFamily="2" charset="-122"/>
                    <a:ea typeface="华文宋体" panose="02010600040101010101" pitchFamily="2" charset="-122"/>
                  </a:rPr>
                  <a:t>稳定倾向的随机数</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rPr>
                        <m:t>𝜇</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0,1</m:t>
                          </m:r>
                        </m:e>
                      </m:d>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zh-CN" altLang="en-US" sz="2400" b="0" i="1" smtClean="0">
                          <a:solidFill>
                            <a:schemeClr val="tx1"/>
                          </a:solidFill>
                          <a:latin typeface="Cambria Math" panose="02040503050406030204" pitchFamily="18" charset="0"/>
                          <a:ea typeface="Cambria Math" panose="02040503050406030204" pitchFamily="18" charset="0"/>
                        </a:rPr>
                        <m:t>𝜖</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zh-CN" altLang="en-US" sz="2400" b="0" i="1" smtClean="0">
                          <a:solidFill>
                            <a:schemeClr val="tx1"/>
                          </a:solidFill>
                          <a:latin typeface="Cambria Math" panose="02040503050406030204" pitchFamily="18" charset="0"/>
                          <a:ea typeface="Cambria Math" panose="02040503050406030204" pitchFamily="18" charset="0"/>
                        </a:rPr>
                        <m:t>𝜇</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400" dirty="0">
                  <a:solidFill>
                    <a:schemeClr val="tx1"/>
                  </a:solidFill>
                  <a:latin typeface="华文宋体" panose="02010600040101010101" pitchFamily="2" charset="-122"/>
                  <a:ea typeface="华文宋体" panose="02010600040101010101" pitchFamily="2" charset="-122"/>
                </a:endParaRPr>
              </a:p>
              <a:p>
                <a:r>
                  <a:rPr lang="zh-CN" altLang="en-US" sz="2400" dirty="0" smtClean="0">
                    <a:solidFill>
                      <a:schemeClr val="tx1"/>
                    </a:solidFill>
                    <a:latin typeface="华文宋体" panose="02010600040101010101" pitchFamily="2" charset="-122"/>
                    <a:ea typeface="华文宋体" panose="02010600040101010101" pitchFamily="2" charset="-122"/>
                  </a:rPr>
                  <a:t>则</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在论域</a:t>
                </a:r>
                <a:r>
                  <a:rPr lang="en-US" altLang="zh-CN" sz="2400" dirty="0" smtClean="0">
                    <a:solidFill>
                      <a:schemeClr val="tx1"/>
                    </a:solidFill>
                    <a:latin typeface="华文宋体" panose="02010600040101010101" pitchFamily="2" charset="-122"/>
                    <a:ea typeface="华文宋体" panose="02010600040101010101" pitchFamily="2" charset="-122"/>
                  </a:rPr>
                  <a:t>U</a:t>
                </a:r>
                <a:r>
                  <a:rPr lang="zh-CN" altLang="en-US" sz="2400" dirty="0" smtClean="0">
                    <a:solidFill>
                      <a:schemeClr val="tx1"/>
                    </a:solidFill>
                    <a:latin typeface="华文宋体" panose="02010600040101010101" pitchFamily="2" charset="-122"/>
                    <a:ea typeface="华文宋体" panose="02010600040101010101" pitchFamily="2" charset="-122"/>
                  </a:rPr>
                  <a:t>上的分布称为</a:t>
                </a:r>
                <a:r>
                  <a:rPr lang="zh-CN" altLang="en-US" sz="2400" b="1" dirty="0" smtClean="0">
                    <a:solidFill>
                      <a:schemeClr val="tx1"/>
                    </a:solidFill>
                    <a:latin typeface="+mn-ea"/>
                  </a:rPr>
                  <a:t>云模型</a:t>
                </a:r>
                <a:r>
                  <a:rPr lang="zh-CN" altLang="en-US" sz="2400" dirty="0" smtClean="0">
                    <a:solidFill>
                      <a:schemeClr val="tx1"/>
                    </a:solidFill>
                    <a:latin typeface="华文宋体" panose="02010600040101010101" pitchFamily="2" charset="-122"/>
                    <a:ea typeface="华文宋体" panose="02010600040101010101" pitchFamily="2" charset="-122"/>
                  </a:rPr>
                  <a:t>，每一个</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称为一个</a:t>
                </a:r>
                <a:r>
                  <a:rPr lang="zh-CN" altLang="en-US" sz="2400" b="1" dirty="0" smtClean="0">
                    <a:solidFill>
                      <a:schemeClr val="tx1"/>
                    </a:solidFill>
                    <a:latin typeface="+mn-ea"/>
                  </a:rPr>
                  <a:t>云滴</a:t>
                </a:r>
                <a:r>
                  <a:rPr lang="zh-CN" altLang="en-US" sz="2400" dirty="0" smtClean="0">
                    <a:solidFill>
                      <a:schemeClr val="tx1"/>
                    </a:solidFill>
                    <a:latin typeface="华文宋体" panose="02010600040101010101" pitchFamily="2" charset="-122"/>
                    <a:ea typeface="华文宋体" panose="02010600040101010101" pitchFamily="2" charset="-122"/>
                  </a:rPr>
                  <a:t>。</a:t>
                </a:r>
                <a:endParaRPr lang="en-US" altLang="zh-CN" sz="2400" dirty="0" smtClean="0">
                  <a:solidFill>
                    <a:schemeClr val="tx1"/>
                  </a:solidFill>
                  <a:latin typeface="华文宋体" panose="02010600040101010101" pitchFamily="2" charset="-122"/>
                  <a:ea typeface="华文宋体" panose="02010600040101010101" pitchFamily="2" charset="-122"/>
                </a:endParaRPr>
              </a:p>
            </p:txBody>
          </p:sp>
        </mc:Choice>
        <mc:Fallback xmlns="">
          <p:sp>
            <p:nvSpPr>
              <p:cNvPr id="4" name="文本框 2"/>
              <p:cNvSpPr txBox="1">
                <a:spLocks noRot="1" noChangeAspect="1" noMove="1" noResize="1" noEditPoints="1" noAdjustHandles="1" noChangeArrowheads="1" noChangeShapeType="1" noTextEdit="1"/>
              </p:cNvSpPr>
              <p:nvPr/>
            </p:nvSpPr>
            <p:spPr>
              <a:xfrm>
                <a:off x="323528" y="796950"/>
                <a:ext cx="8577114" cy="2369880"/>
              </a:xfrm>
              <a:prstGeom prst="rect">
                <a:avLst/>
              </a:prstGeom>
              <a:blipFill rotWithShape="0">
                <a:blip r:embed="rId2"/>
                <a:stretch>
                  <a:fillRect l="-1066" t="-2835" b="-5412"/>
                </a:stretch>
              </a:blipFill>
            </p:spPr>
            <p:txBody>
              <a:bodyPr/>
              <a:lstStyle/>
              <a:p>
                <a:r>
                  <a:rPr lang="zh-CN" altLang="en-US">
                    <a:noFill/>
                  </a:rPr>
                  <a:t> </a:t>
                </a:r>
              </a:p>
            </p:txBody>
          </p:sp>
        </mc:Fallback>
      </mc:AlternateContent>
      <p:pic>
        <p:nvPicPr>
          <p:cNvPr id="5"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429000"/>
            <a:ext cx="4968552" cy="3024336"/>
          </a:xfrm>
          <a:prstGeom prst="rect">
            <a:avLst/>
          </a:prstGeom>
          <a:noFill/>
          <a:ln>
            <a:noFill/>
          </a:ln>
          <a:effectLst/>
          <a:extLst/>
        </p:spPr>
      </p:pic>
      <p:sp>
        <p:nvSpPr>
          <p:cNvPr id="9" name="矩形 8"/>
          <p:cNvSpPr/>
          <p:nvPr/>
        </p:nvSpPr>
        <p:spPr>
          <a:xfrm>
            <a:off x="467544" y="3955233"/>
            <a:ext cx="2016224" cy="156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400" b="1" dirty="0" smtClean="0">
                <a:solidFill>
                  <a:schemeClr val="tx1"/>
                </a:solidFill>
              </a:rPr>
              <a:t>数字特征：</a:t>
            </a:r>
            <a:endParaRPr lang="en-US" altLang="zh-CN" sz="2400" b="1" dirty="0" smtClean="0">
              <a:solidFill>
                <a:schemeClr val="tx1"/>
              </a:solidFill>
            </a:endParaRPr>
          </a:p>
          <a:p>
            <a:r>
              <a:rPr lang="zh-CN" altLang="en-US" sz="2400" dirty="0" smtClean="0">
                <a:solidFill>
                  <a:schemeClr val="tx1"/>
                </a:solidFill>
              </a:rPr>
              <a:t>期望</a:t>
            </a:r>
            <a:r>
              <a:rPr lang="en-US" altLang="zh-CN" sz="2400" dirty="0" smtClean="0">
                <a:solidFill>
                  <a:schemeClr val="tx1"/>
                </a:solidFill>
              </a:rPr>
              <a:t>Ex</a:t>
            </a:r>
          </a:p>
          <a:p>
            <a:r>
              <a:rPr lang="zh-CN" altLang="en-US" sz="2400" dirty="0" smtClean="0">
                <a:solidFill>
                  <a:schemeClr val="tx1"/>
                </a:solidFill>
              </a:rPr>
              <a:t>熵</a:t>
            </a:r>
            <a:r>
              <a:rPr lang="en-US" altLang="zh-CN" sz="2400" dirty="0" err="1" smtClean="0">
                <a:solidFill>
                  <a:schemeClr val="tx1"/>
                </a:solidFill>
              </a:rPr>
              <a:t>En</a:t>
            </a:r>
            <a:endParaRPr lang="en-US" altLang="zh-CN" sz="2400" dirty="0" smtClean="0">
              <a:solidFill>
                <a:schemeClr val="tx1"/>
              </a:solidFill>
            </a:endParaRPr>
          </a:p>
          <a:p>
            <a:r>
              <a:rPr lang="zh-CN" altLang="en-US" sz="2400" dirty="0">
                <a:solidFill>
                  <a:schemeClr val="tx1"/>
                </a:solidFill>
              </a:rPr>
              <a:t>超</a:t>
            </a:r>
            <a:r>
              <a:rPr lang="zh-CN" altLang="en-US" sz="2400" dirty="0" smtClean="0">
                <a:solidFill>
                  <a:schemeClr val="tx1"/>
                </a:solidFill>
              </a:rPr>
              <a:t>熵</a:t>
            </a:r>
            <a:r>
              <a:rPr lang="en-US" altLang="zh-CN" sz="2400" dirty="0" smtClean="0">
                <a:solidFill>
                  <a:schemeClr val="tx1"/>
                </a:solidFill>
              </a:rPr>
              <a:t>He</a:t>
            </a:r>
            <a:endParaRPr lang="zh-CN" altLang="en-US" sz="2400" dirty="0">
              <a:solidFill>
                <a:schemeClr val="tx1"/>
              </a:solidFill>
            </a:endParaRPr>
          </a:p>
        </p:txBody>
      </p:sp>
    </p:spTree>
    <p:extLst>
      <p:ext uri="{BB962C8B-B14F-4D97-AF65-F5344CB8AC3E}">
        <p14:creationId xmlns:p14="http://schemas.microsoft.com/office/powerpoint/2010/main" val="2562061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32"/>
            <a:ext cx="8229600" cy="796950"/>
          </a:xfrm>
        </p:spPr>
        <p:txBody>
          <a:bodyPr/>
          <a:lstStyle/>
          <a:p>
            <a:r>
              <a:rPr lang="zh-CN" altLang="en-US" dirty="0"/>
              <a:t>基于云模型的规则抽取</a:t>
            </a:r>
            <a:r>
              <a:rPr lang="zh-CN" altLang="en-US" dirty="0" smtClean="0"/>
              <a:t>（</a:t>
            </a:r>
            <a:r>
              <a:rPr lang="en-US" altLang="zh-CN" dirty="0" smtClean="0"/>
              <a:t>2</a:t>
            </a:r>
            <a:r>
              <a:rPr lang="zh-CN" altLang="en-US" dirty="0" smtClean="0"/>
              <a:t>）</a:t>
            </a:r>
            <a:endParaRPr lang="zh-CN" altLang="en-US" dirty="0"/>
          </a:p>
        </p:txBody>
      </p:sp>
      <p:sp>
        <p:nvSpPr>
          <p:cNvPr id="4" name="内容占位符 3"/>
          <p:cNvSpPr>
            <a:spLocks noGrp="1"/>
          </p:cNvSpPr>
          <p:nvPr>
            <p:ph idx="1"/>
          </p:nvPr>
        </p:nvSpPr>
        <p:spPr>
          <a:xfrm>
            <a:off x="250825" y="981075"/>
            <a:ext cx="8569325" cy="1008063"/>
          </a:xfrm>
        </p:spPr>
        <p:txBody>
          <a:bodyPr/>
          <a:lstStyle/>
          <a:p>
            <a:r>
              <a:rPr dirty="0" smtClean="0"/>
              <a:t>给定概念“</a:t>
            </a:r>
            <a:r>
              <a:rPr lang="en-US" altLang="zh-CN" dirty="0" smtClean="0"/>
              <a:t>20km</a:t>
            </a:r>
            <a:r>
              <a:rPr dirty="0" smtClean="0"/>
              <a:t>左右” ，</a:t>
            </a:r>
            <a:r>
              <a:rPr lang="en-US" altLang="zh-CN" dirty="0" smtClean="0"/>
              <a:t>Ex=20km</a:t>
            </a:r>
            <a:r>
              <a:rPr dirty="0" smtClean="0"/>
              <a:t>，</a:t>
            </a:r>
            <a:r>
              <a:rPr lang="en-US" altLang="zh-CN" dirty="0" err="1" smtClean="0"/>
              <a:t>En</a:t>
            </a:r>
            <a:r>
              <a:rPr lang="en-US" altLang="zh-CN" dirty="0" smtClean="0"/>
              <a:t>=1km</a:t>
            </a:r>
            <a:r>
              <a:rPr dirty="0" smtClean="0"/>
              <a:t>，</a:t>
            </a:r>
            <a:r>
              <a:rPr lang="en-US" altLang="zh-CN" dirty="0" smtClean="0"/>
              <a:t>He=0.3</a:t>
            </a:r>
            <a:r>
              <a:rPr dirty="0" smtClean="0"/>
              <a:t>，生成</a:t>
            </a:r>
            <a:r>
              <a:rPr lang="en-US" altLang="zh-CN" dirty="0" smtClean="0"/>
              <a:t>1000</a:t>
            </a:r>
            <a:r>
              <a:rPr dirty="0" smtClean="0"/>
              <a:t>个云滴。</a:t>
            </a:r>
          </a:p>
        </p:txBody>
      </p:sp>
      <p:pic>
        <p:nvPicPr>
          <p:cNvPr id="5" name="图片 5"/>
          <p:cNvPicPr>
            <a:picLocks noChangeAspect="1"/>
          </p:cNvPicPr>
          <p:nvPr/>
        </p:nvPicPr>
        <p:blipFill>
          <a:blip r:embed="rId2">
            <a:extLst>
              <a:ext uri="{28A0092B-C50C-407E-A947-70E740481C1C}">
                <a14:useLocalDpi xmlns:a14="http://schemas.microsoft.com/office/drawing/2010/main" val="0"/>
              </a:ext>
            </a:extLst>
          </a:blip>
          <a:srcRect t="7153" r="3003" b="2115"/>
          <a:stretch>
            <a:fillRect/>
          </a:stretch>
        </p:blipFill>
        <p:spPr bwMode="auto">
          <a:xfrm>
            <a:off x="1403139" y="1989138"/>
            <a:ext cx="6264696" cy="449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906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4624"/>
            <a:ext cx="8229600" cy="796950"/>
          </a:xfrm>
        </p:spPr>
        <p:txBody>
          <a:bodyPr/>
          <a:lstStyle/>
          <a:p>
            <a:r>
              <a:rPr lang="zh-CN" altLang="en-US" dirty="0"/>
              <a:t>基于云模型的规则抽取</a:t>
            </a:r>
            <a:r>
              <a:rPr lang="zh-CN" altLang="en-US" dirty="0" smtClean="0"/>
              <a:t>（</a:t>
            </a:r>
            <a:r>
              <a:rPr lang="en-US" altLang="zh-CN" dirty="0" smtClean="0"/>
              <a:t>3</a:t>
            </a:r>
            <a:r>
              <a:rPr lang="zh-CN" altLang="en-US" dirty="0" smtClean="0"/>
              <a:t>）</a:t>
            </a:r>
            <a:endParaRPr lang="zh-CN" altLang="en-US" dirty="0"/>
          </a:p>
        </p:txBody>
      </p:sp>
      <p:pic>
        <p:nvPicPr>
          <p:cNvPr id="6" name="图片 3"/>
          <p:cNvPicPr>
            <a:picLocks noChangeAspect="1"/>
          </p:cNvPicPr>
          <p:nvPr/>
        </p:nvPicPr>
        <p:blipFill rotWithShape="1">
          <a:blip r:embed="rId3">
            <a:extLst>
              <a:ext uri="{28A0092B-C50C-407E-A947-70E740481C1C}">
                <a14:useLocalDpi xmlns:a14="http://schemas.microsoft.com/office/drawing/2010/main" val="0"/>
              </a:ext>
            </a:extLst>
          </a:blip>
          <a:srcRect l="69298" t="7820" b="11366"/>
          <a:stretch/>
        </p:blipFill>
        <p:spPr bwMode="auto">
          <a:xfrm>
            <a:off x="91992" y="3098486"/>
            <a:ext cx="2113826"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p:cNvGraphicFramePr>
            <a:graphicFrameLocks noGrp="1"/>
          </p:cNvGraphicFramePr>
          <p:nvPr>
            <p:extLst>
              <p:ext uri="{D42A27DB-BD31-4B8C-83A1-F6EECF244321}">
                <p14:modId xmlns:p14="http://schemas.microsoft.com/office/powerpoint/2010/main" val="419940547"/>
              </p:ext>
            </p:extLst>
          </p:nvPr>
        </p:nvGraphicFramePr>
        <p:xfrm>
          <a:off x="3835296" y="3599400"/>
          <a:ext cx="1915652" cy="1766858"/>
        </p:xfrm>
        <a:graphic>
          <a:graphicData uri="http://schemas.openxmlformats.org/drawingml/2006/table">
            <a:tbl>
              <a:tblPr firstRow="1" bandRow="1">
                <a:tableStyleId>{D7AC3CCA-C797-4891-BE02-D94E43425B78}</a:tableStyleId>
              </a:tblPr>
              <a:tblGrid>
                <a:gridCol w="1915652"/>
              </a:tblGrid>
              <a:tr h="298389">
                <a:tc>
                  <a:txBody>
                    <a:bodyPr/>
                    <a:lstStyle/>
                    <a:p>
                      <a:pPr algn="ctr"/>
                      <a:r>
                        <a:rPr lang="en-US" altLang="zh-CN" sz="1800" b="0" dirty="0" smtClean="0"/>
                        <a:t>Ex=(0.016,0.098)</a:t>
                      </a:r>
                      <a:endParaRPr lang="zh-CN" altLang="en-US" sz="1800" b="0" dirty="0"/>
                    </a:p>
                  </a:txBody>
                  <a:tcPr/>
                </a:tc>
              </a:tr>
              <a:tr h="298389">
                <a:tc>
                  <a:txBody>
                    <a:bodyPr/>
                    <a:lstStyle/>
                    <a:p>
                      <a:pPr algn="ctr"/>
                      <a:r>
                        <a:rPr lang="en-US" altLang="zh-CN" dirty="0" err="1" smtClean="0"/>
                        <a:t>En</a:t>
                      </a:r>
                      <a:r>
                        <a:rPr lang="en-US" altLang="zh-CN" dirty="0" smtClean="0"/>
                        <a:t>=(0.187,0.325)</a:t>
                      </a:r>
                      <a:endParaRPr lang="zh-CN" altLang="en-US" dirty="0"/>
                    </a:p>
                  </a:txBody>
                  <a:tcPr/>
                </a:tc>
              </a:tr>
              <a:tr h="298389">
                <a:tc>
                  <a:txBody>
                    <a:bodyPr/>
                    <a:lstStyle/>
                    <a:p>
                      <a:pPr algn="ctr"/>
                      <a:r>
                        <a:rPr lang="en-US" altLang="zh-CN" dirty="0" smtClean="0"/>
                        <a:t>He=(0.097,0.077)</a:t>
                      </a:r>
                      <a:endParaRPr lang="zh-CN" altLang="en-US" dirty="0"/>
                    </a:p>
                  </a:txBody>
                  <a:tcPr/>
                </a:tc>
              </a:tr>
              <a:tr h="669578">
                <a:tc>
                  <a:txBody>
                    <a:bodyPr/>
                    <a:lstStyle/>
                    <a:p>
                      <a:pPr algn="ctr"/>
                      <a:r>
                        <a:rPr lang="zh-CN" altLang="en-US" sz="1800" dirty="0" smtClean="0"/>
                        <a:t>近靶心，较离散，</a:t>
                      </a:r>
                      <a:endParaRPr lang="en-US" altLang="zh-CN" sz="1800" dirty="0" smtClean="0"/>
                    </a:p>
                    <a:p>
                      <a:pPr algn="ctr"/>
                      <a:r>
                        <a:rPr lang="zh-CN" altLang="en-US" sz="1800" dirty="0" smtClean="0"/>
                        <a:t>不稳定</a:t>
                      </a:r>
                      <a:endParaRPr lang="zh-CN" altLang="en-US" sz="1800" dirty="0"/>
                    </a:p>
                  </a:txBody>
                  <a:tcPr/>
                </a:tc>
              </a:tr>
            </a:tbl>
          </a:graphicData>
        </a:graphic>
      </p:graphicFrame>
      <p:sp>
        <p:nvSpPr>
          <p:cNvPr id="12" name="右箭头 11"/>
          <p:cNvSpPr/>
          <p:nvPr/>
        </p:nvSpPr>
        <p:spPr>
          <a:xfrm>
            <a:off x="2116477"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4"/>
          <a:srcRect l="69558" t="54023" r="16" b="8439"/>
          <a:stretch/>
        </p:blipFill>
        <p:spPr>
          <a:xfrm>
            <a:off x="7429359" y="3222595"/>
            <a:ext cx="1623989" cy="1623990"/>
          </a:xfrm>
          <a:prstGeom prst="rect">
            <a:avLst/>
          </a:prstGeom>
        </p:spPr>
      </p:pic>
      <p:sp>
        <p:nvSpPr>
          <p:cNvPr id="16" name="矩形 15"/>
          <p:cNvSpPr/>
          <p:nvPr/>
        </p:nvSpPr>
        <p:spPr>
          <a:xfrm>
            <a:off x="437813" y="5516157"/>
            <a:ext cx="1422184" cy="461665"/>
          </a:xfrm>
          <a:prstGeom prst="rect">
            <a:avLst/>
          </a:prstGeom>
        </p:spPr>
        <p:txBody>
          <a:bodyPr wrap="none">
            <a:spAutoFit/>
          </a:bodyPr>
          <a:lstStyle/>
          <a:p>
            <a:pPr algn="ctr"/>
            <a:r>
              <a:rPr lang="zh-CN" altLang="en-US" sz="2400" b="1" dirty="0">
                <a:solidFill>
                  <a:prstClr val="black"/>
                </a:solidFill>
                <a:latin typeface="Arial" charset="0"/>
              </a:rPr>
              <a:t>定量</a:t>
            </a:r>
            <a:r>
              <a:rPr lang="zh-CN" altLang="en-US" sz="2400" b="1" dirty="0" smtClean="0">
                <a:solidFill>
                  <a:prstClr val="black"/>
                </a:solidFill>
                <a:latin typeface="Arial" charset="0"/>
              </a:rPr>
              <a:t>数据</a:t>
            </a:r>
            <a:endParaRPr lang="en-US" altLang="zh-CN" sz="2400" b="1" dirty="0" smtClean="0">
              <a:solidFill>
                <a:prstClr val="black"/>
              </a:solidFill>
              <a:latin typeface="Arial" charset="0"/>
            </a:endParaRPr>
          </a:p>
        </p:txBody>
      </p:sp>
      <p:sp>
        <p:nvSpPr>
          <p:cNvPr id="17" name="矩形 16"/>
          <p:cNvSpPr/>
          <p:nvPr/>
        </p:nvSpPr>
        <p:spPr>
          <a:xfrm>
            <a:off x="7530261" y="5516156"/>
            <a:ext cx="1422184" cy="461665"/>
          </a:xfrm>
          <a:prstGeom prst="rect">
            <a:avLst/>
          </a:prstGeom>
        </p:spPr>
        <p:txBody>
          <a:bodyPr wrap="none">
            <a:spAutoFit/>
          </a:bodyPr>
          <a:lstStyle/>
          <a:p>
            <a:pPr algn="ctr"/>
            <a:r>
              <a:rPr lang="zh-CN" altLang="en-US" sz="2400" b="1" dirty="0" smtClean="0">
                <a:solidFill>
                  <a:prstClr val="black"/>
                </a:solidFill>
                <a:latin typeface="Arial" charset="0"/>
              </a:rPr>
              <a:t>定量数据</a:t>
            </a:r>
            <a:endParaRPr lang="en-US" altLang="zh-CN" sz="2400" b="1" dirty="0">
              <a:solidFill>
                <a:prstClr val="black"/>
              </a:solidFill>
              <a:latin typeface="Arial" charset="0"/>
            </a:endParaRPr>
          </a:p>
        </p:txBody>
      </p:sp>
      <p:pic>
        <p:nvPicPr>
          <p:cNvPr id="19" name="图片 18"/>
          <p:cNvPicPr>
            <a:picLocks noChangeAspect="1"/>
          </p:cNvPicPr>
          <p:nvPr/>
        </p:nvPicPr>
        <p:blipFill>
          <a:blip r:embed="rId5"/>
          <a:stretch>
            <a:fillRect/>
          </a:stretch>
        </p:blipFill>
        <p:spPr>
          <a:xfrm>
            <a:off x="3660147" y="1988840"/>
            <a:ext cx="2128645" cy="1557993"/>
          </a:xfrm>
          <a:prstGeom prst="rect">
            <a:avLst/>
          </a:prstGeom>
        </p:spPr>
      </p:pic>
      <p:pic>
        <p:nvPicPr>
          <p:cNvPr id="79" name="图片 78"/>
          <p:cNvPicPr>
            <a:picLocks noChangeAspect="1"/>
          </p:cNvPicPr>
          <p:nvPr/>
        </p:nvPicPr>
        <p:blipFill>
          <a:blip r:embed="rId6"/>
          <a:stretch>
            <a:fillRect/>
          </a:stretch>
        </p:blipFill>
        <p:spPr>
          <a:xfrm>
            <a:off x="5758631" y="3095039"/>
            <a:ext cx="1647065" cy="767700"/>
          </a:xfrm>
          <a:prstGeom prst="rect">
            <a:avLst/>
          </a:prstGeom>
        </p:spPr>
      </p:pic>
      <p:pic>
        <p:nvPicPr>
          <p:cNvPr id="89" name="图片 88"/>
          <p:cNvPicPr>
            <a:picLocks noChangeAspect="1"/>
          </p:cNvPicPr>
          <p:nvPr/>
        </p:nvPicPr>
        <p:blipFill>
          <a:blip r:embed="rId7"/>
          <a:stretch>
            <a:fillRect/>
          </a:stretch>
        </p:blipFill>
        <p:spPr>
          <a:xfrm>
            <a:off x="1992227" y="3109419"/>
            <a:ext cx="1620780" cy="753320"/>
          </a:xfrm>
          <a:prstGeom prst="rect">
            <a:avLst/>
          </a:prstGeom>
        </p:spPr>
      </p:pic>
      <p:sp>
        <p:nvSpPr>
          <p:cNvPr id="90" name="矩形 89"/>
          <p:cNvSpPr/>
          <p:nvPr/>
        </p:nvSpPr>
        <p:spPr>
          <a:xfrm>
            <a:off x="4025428" y="5519520"/>
            <a:ext cx="1422184" cy="461665"/>
          </a:xfrm>
          <a:prstGeom prst="rect">
            <a:avLst/>
          </a:prstGeom>
        </p:spPr>
        <p:txBody>
          <a:bodyPr wrap="none">
            <a:spAutoFit/>
          </a:bodyPr>
          <a:lstStyle/>
          <a:p>
            <a:pPr algn="ctr"/>
            <a:r>
              <a:rPr lang="zh-CN" altLang="en-US" sz="2400" b="1" dirty="0" smtClean="0">
                <a:solidFill>
                  <a:prstClr val="black"/>
                </a:solidFill>
                <a:latin typeface="Arial" charset="0"/>
              </a:rPr>
              <a:t>定性</a:t>
            </a:r>
            <a:r>
              <a:rPr lang="zh-CN" altLang="en-US" sz="2400" b="1" dirty="0">
                <a:solidFill>
                  <a:prstClr val="black"/>
                </a:solidFill>
                <a:latin typeface="Arial" charset="0"/>
              </a:rPr>
              <a:t>概念</a:t>
            </a:r>
            <a:endParaRPr lang="zh-CN" altLang="en-US" sz="2400" dirty="0"/>
          </a:p>
        </p:txBody>
      </p:sp>
      <p:sp>
        <p:nvSpPr>
          <p:cNvPr id="18" name="右箭头 17"/>
          <p:cNvSpPr/>
          <p:nvPr/>
        </p:nvSpPr>
        <p:spPr>
          <a:xfrm>
            <a:off x="2095830"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右箭头 19"/>
          <p:cNvSpPr/>
          <p:nvPr/>
        </p:nvSpPr>
        <p:spPr>
          <a:xfrm>
            <a:off x="5865042"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右箭头 20"/>
          <p:cNvSpPr/>
          <p:nvPr/>
        </p:nvSpPr>
        <p:spPr>
          <a:xfrm>
            <a:off x="5846399"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3856" y="952296"/>
            <a:ext cx="8456615" cy="830997"/>
          </a:xfrm>
          <a:prstGeom prst="rect">
            <a:avLst/>
          </a:prstGeom>
        </p:spPr>
        <p:txBody>
          <a:bodyPr wrap="square">
            <a:spAutoFit/>
          </a:bodyPr>
          <a:lstStyle/>
          <a:p>
            <a:r>
              <a:rPr lang="zh-CN" altLang="zh-CN" sz="2400" dirty="0" smtClean="0">
                <a:latin typeface="Calibri" panose="020F0502020204030204" pitchFamily="34" charset="0"/>
                <a:cs typeface="Times New Roman" panose="02020603050405020304" pitchFamily="18" charset="0"/>
              </a:rPr>
              <a:t>云</a:t>
            </a:r>
            <a:r>
              <a:rPr lang="zh-CN" altLang="zh-CN" sz="2400" dirty="0">
                <a:latin typeface="Calibri" panose="020F0502020204030204" pitchFamily="34" charset="0"/>
                <a:cs typeface="Times New Roman" panose="02020603050405020304" pitchFamily="18" charset="0"/>
              </a:rPr>
              <a:t>模型的可解释性是通过根据定量数据计算出来的三个数字特征（</a:t>
            </a:r>
            <a:r>
              <a:rPr lang="en-US" altLang="zh-CN" sz="2400" dirty="0">
                <a:latin typeface="Calibri" panose="020F0502020204030204" pitchFamily="34" charset="0"/>
                <a:cs typeface="Times New Roman" panose="02020603050405020304" pitchFamily="18" charset="0"/>
              </a:rPr>
              <a:t>Ex</a:t>
            </a:r>
            <a:r>
              <a:rPr lang="zh-CN" altLang="zh-CN" sz="2400" dirty="0">
                <a:latin typeface="Calibri" panose="020F0502020204030204" pitchFamily="34" charset="0"/>
                <a:cs typeface="Times New Roman" panose="02020603050405020304" pitchFamily="18" charset="0"/>
              </a:rPr>
              <a:t>，</a:t>
            </a:r>
            <a:r>
              <a:rPr lang="en-US" altLang="zh-CN" sz="2400" dirty="0" err="1">
                <a:latin typeface="Calibri" panose="020F0502020204030204" pitchFamily="34" charset="0"/>
                <a:cs typeface="Times New Roman" panose="02020603050405020304" pitchFamily="18" charset="0"/>
              </a:rPr>
              <a:t>En</a:t>
            </a:r>
            <a:r>
              <a:rPr lang="zh-CN" altLang="zh-CN" sz="2400" dirty="0">
                <a:latin typeface="Calibri" panose="020F0502020204030204" pitchFamily="34" charset="0"/>
                <a:cs typeface="Times New Roman" panose="02020603050405020304" pitchFamily="18" charset="0"/>
              </a:rPr>
              <a:t>，</a:t>
            </a:r>
            <a:r>
              <a:rPr lang="en-US" altLang="zh-CN" sz="2400" dirty="0">
                <a:latin typeface="Calibri" panose="020F0502020204030204" pitchFamily="34" charset="0"/>
                <a:cs typeface="Times New Roman" panose="02020603050405020304" pitchFamily="18" charset="0"/>
              </a:rPr>
              <a:t>He</a:t>
            </a:r>
            <a:r>
              <a:rPr lang="zh-CN" altLang="zh-CN" sz="2400" dirty="0">
                <a:latin typeface="Calibri" panose="020F0502020204030204" pitchFamily="34" charset="0"/>
                <a:cs typeface="Times New Roman" panose="02020603050405020304" pitchFamily="18" charset="0"/>
              </a:rPr>
              <a:t>）</a:t>
            </a:r>
            <a:r>
              <a:rPr lang="zh-CN" altLang="zh-CN" sz="2400" dirty="0" smtClean="0">
                <a:latin typeface="Calibri" panose="020F0502020204030204" pitchFamily="34" charset="0"/>
                <a:cs typeface="Times New Roman" panose="02020603050405020304" pitchFamily="18" charset="0"/>
              </a:rPr>
              <a:t>表述</a:t>
            </a:r>
            <a:r>
              <a:rPr lang="zh-CN" altLang="en-US" sz="2400" dirty="0" smtClean="0">
                <a:latin typeface="Calibri" panose="020F0502020204030204" pitchFamily="34"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24346417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956271015"/>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498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10150256"/>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67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936563067"/>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208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912" y="11669"/>
            <a:ext cx="8229600" cy="796950"/>
          </a:xfrm>
        </p:spPr>
        <p:txBody>
          <a:bodyPr/>
          <a:lstStyle/>
          <a:p>
            <a:r>
              <a:rPr lang="zh-CN" altLang="en-US" dirty="0" smtClean="0"/>
              <a:t>创新点</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809870344"/>
              </p:ext>
            </p:extLst>
          </p:nvPr>
        </p:nvGraphicFramePr>
        <p:xfrm>
          <a:off x="323528" y="980728"/>
          <a:ext cx="8424936"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269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288255731"/>
              </p:ext>
            </p:extLst>
          </p:nvPr>
        </p:nvGraphicFramePr>
        <p:xfrm>
          <a:off x="942917" y="836712"/>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378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5438295"/>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8902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a:off x="1763688" y="4869160"/>
            <a:ext cx="5544616" cy="1080120"/>
          </a:xfrm>
          <a:prstGeom prst="trapezoi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solidFill>
                  <a:schemeClr val="tx1"/>
                </a:solidFill>
              </a:rPr>
              <a:t>计算平台</a:t>
            </a:r>
            <a:endParaRPr lang="en-US" altLang="zh-CN" sz="2000" dirty="0">
              <a:solidFill>
                <a:schemeClr val="tx1"/>
              </a:solidFill>
            </a:endParaRPr>
          </a:p>
          <a:p>
            <a:pPr algn="ctr"/>
            <a:r>
              <a:rPr lang="zh-CN" altLang="en-US" sz="2000" dirty="0">
                <a:solidFill>
                  <a:schemeClr val="tx1"/>
                </a:solidFill>
              </a:rPr>
              <a:t>（张武老师）</a:t>
            </a:r>
          </a:p>
        </p:txBody>
      </p:sp>
      <p:sp>
        <p:nvSpPr>
          <p:cNvPr id="2" name="标题 1"/>
          <p:cNvSpPr>
            <a:spLocks noGrp="1"/>
          </p:cNvSpPr>
          <p:nvPr>
            <p:ph type="title"/>
          </p:nvPr>
        </p:nvSpPr>
        <p:spPr>
          <a:xfrm>
            <a:off x="827584" y="0"/>
            <a:ext cx="8229600" cy="796950"/>
          </a:xfrm>
        </p:spPr>
        <p:txBody>
          <a:bodyPr>
            <a:noAutofit/>
          </a:bodyPr>
          <a:lstStyle/>
          <a:p>
            <a:r>
              <a:rPr lang="zh-CN" altLang="en-US" dirty="0">
                <a:solidFill>
                  <a:srgbClr val="0033CC"/>
                </a:solidFill>
              </a:rPr>
              <a:t>我们</a:t>
            </a:r>
            <a:r>
              <a:rPr lang="zh-CN" altLang="en-US" dirty="0" smtClean="0">
                <a:solidFill>
                  <a:srgbClr val="0033CC"/>
                </a:solidFill>
              </a:rPr>
              <a:t>的合作</a:t>
            </a:r>
            <a:endParaRPr lang="zh-CN" altLang="en-US" dirty="0">
              <a:solidFill>
                <a:srgbClr val="0033CC"/>
              </a:solidFill>
            </a:endParaRPr>
          </a:p>
        </p:txBody>
      </p:sp>
      <p:graphicFrame>
        <p:nvGraphicFramePr>
          <p:cNvPr id="8" name="内容占位符 4"/>
          <p:cNvGraphicFramePr>
            <a:graphicFrameLocks/>
          </p:cNvGraphicFramePr>
          <p:nvPr>
            <p:extLst>
              <p:ext uri="{D42A27DB-BD31-4B8C-83A1-F6EECF244321}">
                <p14:modId xmlns:p14="http://schemas.microsoft.com/office/powerpoint/2010/main" val="1836749053"/>
              </p:ext>
            </p:extLst>
          </p:nvPr>
        </p:nvGraphicFramePr>
        <p:xfrm>
          <a:off x="2483768" y="1556792"/>
          <a:ext cx="403192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9211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02996143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666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机器学习在材料中的应用（</a:t>
            </a:r>
            <a:r>
              <a:rPr lang="en-US" altLang="zh-CN" smtClean="0">
                <a:solidFill>
                  <a:schemeClr val="tx2">
                    <a:lumMod val="75000"/>
                  </a:schemeClr>
                </a:solidFill>
              </a:rPr>
              <a:t>1</a:t>
            </a:r>
            <a:r>
              <a:rPr smtClean="0">
                <a:solidFill>
                  <a:schemeClr val="tx2">
                    <a:lumMod val="75000"/>
                  </a:schemeClr>
                </a:solidFill>
              </a:rPr>
              <a:t>）</a:t>
            </a:r>
            <a:endParaRPr>
              <a:solidFill>
                <a:schemeClr val="tx2">
                  <a:lumMod val="75000"/>
                </a:schemeClr>
              </a:solidFill>
            </a:endParaRPr>
          </a:p>
        </p:txBody>
      </p:sp>
      <p:pic>
        <p:nvPicPr>
          <p:cNvPr id="921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836613"/>
            <a:ext cx="20081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www.nature.com/nature/journal/v536/n7615/images/cover_na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836613"/>
            <a:ext cx="20224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7100"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1225"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灯片编号占位符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D590B11A-C603-477E-B990-1DB021C6E03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35</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9224" name="矩形 10"/>
          <p:cNvSpPr>
            <a:spLocks noChangeArrowheads="1"/>
          </p:cNvSpPr>
          <p:nvPr/>
        </p:nvSpPr>
        <p:spPr bwMode="auto">
          <a:xfrm>
            <a:off x="728663" y="5943600"/>
            <a:ext cx="4032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Raccuglia, P, et al. "Machine-learning-assisted materials discovery using failed experiments. " </a:t>
            </a:r>
            <a:r>
              <a:rPr lang="en-US" altLang="zh-CN" sz="1200" i="1">
                <a:latin typeface="Calibri" panose="020F0502020204030204" pitchFamily="34" charset="0"/>
                <a:ea typeface="宋体" panose="02010600030101010101" pitchFamily="2" charset="-122"/>
              </a:rPr>
              <a:t>Nature</a:t>
            </a:r>
            <a:r>
              <a:rPr lang="en-US" altLang="zh-CN" sz="1200">
                <a:latin typeface="Calibri" panose="020F0502020204030204" pitchFamily="34" charset="0"/>
                <a:ea typeface="宋体" panose="02010600030101010101" pitchFamily="2" charset="-122"/>
              </a:rPr>
              <a:t> 533.7601(2016):73-76.</a:t>
            </a:r>
          </a:p>
        </p:txBody>
      </p:sp>
      <p:sp>
        <p:nvSpPr>
          <p:cNvPr id="9225" name="矩形 10"/>
          <p:cNvSpPr>
            <a:spLocks noChangeArrowheads="1"/>
          </p:cNvSpPr>
          <p:nvPr/>
        </p:nvSpPr>
        <p:spPr bwMode="auto">
          <a:xfrm>
            <a:off x="4572000" y="5951538"/>
            <a:ext cx="4392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Gómez-Bombarelli, R, et al. "Design of efficient molecular organic light-emitting diodes by a high-throughput virtual screening and experimental approach. " </a:t>
            </a:r>
            <a:r>
              <a:rPr lang="en-US" altLang="zh-CN" sz="1200" i="1">
                <a:latin typeface="Calibri" panose="020F0502020204030204" pitchFamily="34" charset="0"/>
                <a:ea typeface="宋体" panose="02010600030101010101" pitchFamily="2" charset="-122"/>
              </a:rPr>
              <a:t>Nature Materials</a:t>
            </a:r>
            <a:r>
              <a:rPr lang="en-US" altLang="zh-CN" sz="1200">
                <a:latin typeface="Calibri" panose="020F0502020204030204" pitchFamily="34" charset="0"/>
                <a:ea typeface="宋体" panose="02010600030101010101" pitchFamily="2" charset="-122"/>
              </a:rPr>
              <a:t> (2016).</a:t>
            </a:r>
          </a:p>
        </p:txBody>
      </p:sp>
      <p:sp>
        <p:nvSpPr>
          <p:cNvPr id="11" name="圆角矩形 10"/>
          <p:cNvSpPr/>
          <p:nvPr/>
        </p:nvSpPr>
        <p:spPr>
          <a:xfrm>
            <a:off x="287338" y="2870200"/>
            <a:ext cx="8569325" cy="150971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en-US" altLang="zh-CN" sz="2400" dirty="0"/>
              <a:t>2016</a:t>
            </a:r>
            <a:r>
              <a:rPr lang="zh-CN" altLang="en-US" sz="2400" dirty="0"/>
              <a:t>年</a:t>
            </a:r>
            <a:r>
              <a:rPr lang="en-US" altLang="zh-CN" sz="2400" dirty="0"/>
              <a:t>5</a:t>
            </a:r>
            <a:r>
              <a:rPr lang="zh-CN" altLang="en-US" sz="2400" dirty="0"/>
              <a:t>月和</a:t>
            </a:r>
            <a:r>
              <a:rPr lang="en-US" altLang="zh-CN" sz="2400" dirty="0"/>
              <a:t>8</a:t>
            </a:r>
            <a:r>
              <a:rPr lang="zh-CN" altLang="en-US" sz="2400" dirty="0"/>
              <a:t>月，</a:t>
            </a:r>
            <a:r>
              <a:rPr lang="en-US" altLang="zh-CN" sz="2400" dirty="0"/>
              <a:t>Nature</a:t>
            </a:r>
            <a:r>
              <a:rPr lang="zh-CN" altLang="en-US" sz="2400" dirty="0"/>
              <a:t>上两篇材料科学的文章脱颖而出，第一篇文章更是使用废弃数据进行材料发现登上了封面，掀起了一波材料革命的浪潮。</a:t>
            </a:r>
          </a:p>
        </p:txBody>
      </p:sp>
    </p:spTree>
    <p:extLst>
      <p:ext uri="{BB962C8B-B14F-4D97-AF65-F5344CB8AC3E}">
        <p14:creationId xmlns:p14="http://schemas.microsoft.com/office/powerpoint/2010/main" val="198802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719" y="32830"/>
            <a:ext cx="8229600" cy="796950"/>
          </a:xfrm>
        </p:spPr>
        <p:txBody>
          <a:bodyPr/>
          <a:lstStyle/>
          <a:p>
            <a:pPr eaLnBrk="1" hangingPunct="1">
              <a:defRPr/>
            </a:pPr>
            <a:r>
              <a:rPr dirty="0" smtClean="0">
                <a:solidFill>
                  <a:schemeClr val="tx2">
                    <a:lumMod val="75000"/>
                  </a:schemeClr>
                </a:solidFill>
              </a:rPr>
              <a:t>机器学习使用失败数据进行材料发现</a:t>
            </a:r>
            <a:endParaRPr dirty="0">
              <a:solidFill>
                <a:schemeClr val="tx2">
                  <a:lumMod val="75000"/>
                </a:schemeClr>
              </a:solidFill>
            </a:endParaRPr>
          </a:p>
        </p:txBody>
      </p:sp>
      <p:sp>
        <p:nvSpPr>
          <p:cNvPr id="1024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4B88D452-A896-43A8-B67E-A77F9F94F60A}"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36</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10244" name="矩形 3"/>
          <p:cNvSpPr>
            <a:spLocks noChangeArrowheads="1"/>
          </p:cNvSpPr>
          <p:nvPr/>
        </p:nvSpPr>
        <p:spPr bwMode="auto">
          <a:xfrm>
            <a:off x="39688" y="1784350"/>
            <a:ext cx="1731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compositional information</a:t>
            </a:r>
          </a:p>
          <a:p>
            <a:pPr algn="ctr" latinLnBrk="0">
              <a:spcBef>
                <a:spcPct val="0"/>
              </a:spcBef>
              <a:buFontTx/>
              <a:buNone/>
            </a:pPr>
            <a:r>
              <a:rPr lang="zh-CN" altLang="en-US" sz="2000">
                <a:latin typeface="Calibri" panose="020F0502020204030204" pitchFamily="34" charset="0"/>
                <a:ea typeface="宋体" panose="02010600030101010101" pitchFamily="2" charset="-122"/>
              </a:rPr>
              <a:t>（成分信息）</a:t>
            </a:r>
          </a:p>
        </p:txBody>
      </p:sp>
      <p:sp>
        <p:nvSpPr>
          <p:cNvPr id="10245" name="矩形 10"/>
          <p:cNvSpPr>
            <a:spLocks noChangeArrowheads="1"/>
          </p:cNvSpPr>
          <p:nvPr/>
        </p:nvSpPr>
        <p:spPr bwMode="auto">
          <a:xfrm>
            <a:off x="44450" y="3090863"/>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 conditions</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（反应条件）</a:t>
            </a:r>
          </a:p>
        </p:txBody>
      </p:sp>
      <p:sp>
        <p:nvSpPr>
          <p:cNvPr id="5" name="左大括号 4"/>
          <p:cNvSpPr/>
          <p:nvPr/>
        </p:nvSpPr>
        <p:spPr>
          <a:xfrm>
            <a:off x="1593850" y="164941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47" name="文本框 6"/>
          <p:cNvSpPr txBox="1">
            <a:spLocks noChangeArrowheads="1"/>
          </p:cNvSpPr>
          <p:nvPr/>
        </p:nvSpPr>
        <p:spPr bwMode="auto">
          <a:xfrm>
            <a:off x="1854200" y="3001963"/>
            <a:ext cx="792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温度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时间</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ph</a:t>
            </a:r>
            <a:r>
              <a:rPr lang="zh-CN" altLang="en-US" sz="1800">
                <a:latin typeface="Calibri" panose="020F0502020204030204" pitchFamily="34" charset="0"/>
                <a:ea typeface="宋体" panose="02010600030101010101" pitchFamily="2" charset="-122"/>
              </a:rPr>
              <a:t>值</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8" name="文本框 17"/>
          <p:cNvSpPr txBox="1">
            <a:spLocks noChangeArrowheads="1"/>
          </p:cNvSpPr>
          <p:nvPr/>
        </p:nvSpPr>
        <p:spPr bwMode="auto">
          <a:xfrm>
            <a:off x="1778000" y="1766888"/>
            <a:ext cx="1333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反应物数量</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反应物结构</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9" name="文本框 18"/>
          <p:cNvSpPr txBox="1">
            <a:spLocks noChangeArrowheads="1"/>
          </p:cNvSpPr>
          <p:nvPr/>
        </p:nvSpPr>
        <p:spPr bwMode="auto">
          <a:xfrm>
            <a:off x="8023225" y="2930525"/>
            <a:ext cx="346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a:latin typeface="Calibri" panose="020F0502020204030204" pitchFamily="34" charset="0"/>
                <a:ea typeface="宋体" panose="02010600030101010101" pitchFamily="2" charset="-122"/>
              </a:rPr>
              <a:t>1</a:t>
            </a:r>
          </a:p>
          <a:p>
            <a:pPr latinLnBrk="0">
              <a:spcBef>
                <a:spcPct val="0"/>
              </a:spcBef>
              <a:buFontTx/>
              <a:buNone/>
            </a:pPr>
            <a:r>
              <a:rPr lang="en-US" altLang="zh-CN" sz="1800">
                <a:latin typeface="Calibri" panose="020F0502020204030204" pitchFamily="34" charset="0"/>
                <a:ea typeface="宋体" panose="02010600030101010101" pitchFamily="2" charset="-122"/>
              </a:rPr>
              <a:t>2</a:t>
            </a:r>
          </a:p>
          <a:p>
            <a:pPr latinLnBrk="0">
              <a:spcBef>
                <a:spcPct val="0"/>
              </a:spcBef>
              <a:buFontTx/>
              <a:buNone/>
            </a:pPr>
            <a:r>
              <a:rPr lang="en-US" altLang="zh-CN" sz="1800">
                <a:latin typeface="Calibri" panose="020F0502020204030204" pitchFamily="34" charset="0"/>
                <a:ea typeface="宋体" panose="02010600030101010101" pitchFamily="2" charset="-122"/>
              </a:rPr>
              <a:t>3</a:t>
            </a:r>
          </a:p>
          <a:p>
            <a:pPr latinLnBrk="0">
              <a:spcBef>
                <a:spcPct val="0"/>
              </a:spcBef>
              <a:buFontTx/>
              <a:buNone/>
            </a:pPr>
            <a:r>
              <a:rPr lang="en-US" altLang="zh-CN" sz="1800">
                <a:latin typeface="Calibri" panose="020F0502020204030204" pitchFamily="34" charset="0"/>
                <a:ea typeface="宋体" panose="02010600030101010101" pitchFamily="2" charset="-122"/>
              </a:rPr>
              <a:t>4</a:t>
            </a:r>
            <a:endParaRPr lang="zh-CN" altLang="en-US" sz="1800">
              <a:latin typeface="Calibri" panose="020F0502020204030204" pitchFamily="34" charset="0"/>
              <a:ea typeface="宋体" panose="02010600030101010101" pitchFamily="2" charset="-122"/>
            </a:endParaRPr>
          </a:p>
        </p:txBody>
      </p:sp>
      <p:sp>
        <p:nvSpPr>
          <p:cNvPr id="20" name="左大括号 19"/>
          <p:cNvSpPr/>
          <p:nvPr/>
        </p:nvSpPr>
        <p:spPr>
          <a:xfrm>
            <a:off x="1593850" y="29527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9" name="半闭框 8"/>
          <p:cNvSpPr/>
          <p:nvPr/>
        </p:nvSpPr>
        <p:spPr>
          <a:xfrm rot="8100000">
            <a:off x="8145463" y="3144838"/>
            <a:ext cx="220662" cy="219075"/>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24" name="半闭框 23"/>
          <p:cNvSpPr/>
          <p:nvPr/>
        </p:nvSpPr>
        <p:spPr>
          <a:xfrm rot="8100000">
            <a:off x="8166100" y="3708400"/>
            <a:ext cx="222250" cy="217488"/>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10253" name="文本框 9"/>
          <p:cNvSpPr txBox="1">
            <a:spLocks noChangeArrowheads="1"/>
          </p:cNvSpPr>
          <p:nvPr/>
        </p:nvSpPr>
        <p:spPr bwMode="auto">
          <a:xfrm>
            <a:off x="8378825" y="307181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失败</a:t>
            </a:r>
          </a:p>
        </p:txBody>
      </p:sp>
      <p:sp>
        <p:nvSpPr>
          <p:cNvPr id="10254" name="文本框 25"/>
          <p:cNvSpPr txBox="1">
            <a:spLocks noChangeArrowheads="1"/>
          </p:cNvSpPr>
          <p:nvPr/>
        </p:nvSpPr>
        <p:spPr bwMode="auto">
          <a:xfrm>
            <a:off x="8367713" y="3619500"/>
            <a:ext cx="728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成功</a:t>
            </a:r>
          </a:p>
        </p:txBody>
      </p:sp>
      <p:pic>
        <p:nvPicPr>
          <p:cNvPr id="1025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1338" y="1925638"/>
            <a:ext cx="5492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image"/>
          <p:cNvPicPr>
            <a:picLocks noChangeAspect="1" noChangeArrowheads="1"/>
          </p:cNvPicPr>
          <p:nvPr/>
        </p:nvPicPr>
        <p:blipFill rotWithShape="1">
          <a:blip r:embed="rId5"/>
          <a:srcRect l="13246" t="4478" r="11781" b="16722"/>
          <a:stretch/>
        </p:blipFill>
        <p:spPr bwMode="auto">
          <a:xfrm>
            <a:off x="3529013" y="2636838"/>
            <a:ext cx="2513012" cy="167481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257" name="文本框 12"/>
          <p:cNvSpPr txBox="1">
            <a:spLocks noChangeArrowheads="1"/>
          </p:cNvSpPr>
          <p:nvPr/>
        </p:nvSpPr>
        <p:spPr bwMode="auto">
          <a:xfrm>
            <a:off x="3529013" y="4327525"/>
            <a:ext cx="2447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1800">
                <a:latin typeface="Calibri" panose="020F0502020204030204" pitchFamily="34" charset="0"/>
                <a:ea typeface="宋体" panose="02010600030101010101" pitchFamily="2" charset="-122"/>
              </a:rPr>
              <a:t>support vector machine</a:t>
            </a:r>
          </a:p>
          <a:p>
            <a:pPr algn="ctr" latinLnBrk="0">
              <a:spcBef>
                <a:spcPct val="0"/>
              </a:spcBef>
              <a:buFontTx/>
              <a:buNone/>
            </a:pPr>
            <a:r>
              <a:rPr lang="zh-CN" altLang="en-US" sz="1800">
                <a:latin typeface="Calibri" panose="020F0502020204030204" pitchFamily="34" charset="0"/>
                <a:ea typeface="宋体" panose="02010600030101010101" pitchFamily="2" charset="-122"/>
              </a:rPr>
              <a:t>（支持向量机）</a:t>
            </a:r>
          </a:p>
        </p:txBody>
      </p:sp>
      <p:pic>
        <p:nvPicPr>
          <p:cNvPr id="10258"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163" y="3259138"/>
            <a:ext cx="5508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88" y="3168650"/>
            <a:ext cx="5492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6443663" y="2185988"/>
            <a:ext cx="2613025" cy="2649537"/>
          </a:xfrm>
          <a:prstGeom prst="rect">
            <a:avLst/>
          </a:prstGeom>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a:p>
        </p:txBody>
      </p:sp>
      <p:sp>
        <p:nvSpPr>
          <p:cNvPr id="10261" name="矩形 15"/>
          <p:cNvSpPr>
            <a:spLocks noChangeArrowheads="1"/>
          </p:cNvSpPr>
          <p:nvPr/>
        </p:nvSpPr>
        <p:spPr bwMode="auto">
          <a:xfrm>
            <a:off x="250825" y="5589588"/>
            <a:ext cx="2249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b="1">
                <a:latin typeface="Calibri" panose="020F0502020204030204" pitchFamily="34" charset="0"/>
                <a:ea typeface="宋体" panose="02010600030101010101" pitchFamily="2" charset="-122"/>
              </a:rPr>
              <a:t>3995</a:t>
            </a:r>
            <a:r>
              <a:rPr lang="zh-CN" altLang="en-US" sz="2000" b="1">
                <a:latin typeface="Calibri" panose="020F0502020204030204" pitchFamily="34" charset="0"/>
                <a:ea typeface="宋体" panose="02010600030101010101" pitchFamily="2" charset="-122"/>
              </a:rPr>
              <a:t>条失败的</a:t>
            </a:r>
            <a:endParaRPr lang="en-US" altLang="zh-CN" sz="2000" b="1">
              <a:latin typeface="Calibri" panose="020F0502020204030204" pitchFamily="34" charset="0"/>
              <a:ea typeface="宋体" panose="02010600030101010101" pitchFamily="2" charset="-122"/>
            </a:endParaRPr>
          </a:p>
          <a:p>
            <a:pPr algn="ctr" latinLnBrk="0">
              <a:spcBef>
                <a:spcPct val="0"/>
              </a:spcBef>
              <a:buFontTx/>
              <a:buNone/>
            </a:pPr>
            <a:r>
              <a:rPr lang="zh-CN" altLang="en-US" sz="2000" b="1">
                <a:latin typeface="Calibri" panose="020F0502020204030204" pitchFamily="34" charset="0"/>
                <a:ea typeface="宋体" panose="02010600030101010101" pitchFamily="2" charset="-122"/>
              </a:rPr>
              <a:t>水热合成实验数据</a:t>
            </a:r>
          </a:p>
        </p:txBody>
      </p:sp>
      <p:sp>
        <p:nvSpPr>
          <p:cNvPr id="10262" name="矩形 11"/>
          <p:cNvSpPr>
            <a:spLocks noChangeArrowheads="1"/>
          </p:cNvSpPr>
          <p:nvPr/>
        </p:nvSpPr>
        <p:spPr bwMode="auto">
          <a:xfrm>
            <a:off x="63500" y="4419600"/>
            <a:ext cx="1762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a:t>
            </a:r>
          </a:p>
          <a:p>
            <a:pPr algn="ctr" latinLnBrk="0">
              <a:spcBef>
                <a:spcPct val="0"/>
              </a:spcBef>
              <a:buFontTx/>
              <a:buNone/>
            </a:pPr>
            <a:r>
              <a:rPr lang="en-US" altLang="zh-CN" sz="2000">
                <a:latin typeface="Calibri" panose="020F0502020204030204" pitchFamily="34" charset="0"/>
                <a:ea typeface="宋体" panose="02010600030101010101" pitchFamily="2" charset="-122"/>
              </a:rPr>
              <a:t>outcome</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（反应结果）</a:t>
            </a:r>
          </a:p>
        </p:txBody>
      </p:sp>
      <p:sp>
        <p:nvSpPr>
          <p:cNvPr id="26" name="左大括号 25"/>
          <p:cNvSpPr/>
          <p:nvPr/>
        </p:nvSpPr>
        <p:spPr>
          <a:xfrm>
            <a:off x="1597025" y="425926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64" name="文本框 6"/>
          <p:cNvSpPr txBox="1">
            <a:spLocks noChangeArrowheads="1"/>
          </p:cNvSpPr>
          <p:nvPr/>
        </p:nvSpPr>
        <p:spPr bwMode="auto">
          <a:xfrm>
            <a:off x="1830388" y="4394200"/>
            <a:ext cx="11112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晶体粒度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纯度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pic>
        <p:nvPicPr>
          <p:cNvPr id="1026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3400" y="4549775"/>
            <a:ext cx="5508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8900" y="1484313"/>
            <a:ext cx="3052763" cy="4105275"/>
          </a:xfrm>
          <a:prstGeom prst="rect">
            <a:avLst/>
          </a:prstGeom>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0267" name="矩形 10"/>
          <p:cNvSpPr>
            <a:spLocks noChangeArrowheads="1"/>
          </p:cNvSpPr>
          <p:nvPr/>
        </p:nvSpPr>
        <p:spPr bwMode="auto">
          <a:xfrm>
            <a:off x="6278563" y="3044825"/>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experiment outcomes</a:t>
            </a:r>
          </a:p>
          <a:p>
            <a:pPr algn="ctr" latinLnBrk="0">
              <a:spcBef>
                <a:spcPct val="0"/>
              </a:spcBef>
              <a:buFontTx/>
              <a:buNone/>
            </a:pPr>
            <a:r>
              <a:rPr lang="zh-CN" altLang="en-US" sz="2000">
                <a:latin typeface="Calibri" panose="020F0502020204030204" pitchFamily="34" charset="0"/>
                <a:ea typeface="宋体" panose="02010600030101010101" pitchFamily="2" charset="-122"/>
              </a:rPr>
              <a:t>（实验结果）</a:t>
            </a:r>
          </a:p>
        </p:txBody>
      </p:sp>
      <p:sp>
        <p:nvSpPr>
          <p:cNvPr id="30" name="左大括号 29"/>
          <p:cNvSpPr/>
          <p:nvPr/>
        </p:nvSpPr>
        <p:spPr>
          <a:xfrm>
            <a:off x="7785100" y="29654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Tree>
    <p:extLst>
      <p:ext uri="{BB962C8B-B14F-4D97-AF65-F5344CB8AC3E}">
        <p14:creationId xmlns:p14="http://schemas.microsoft.com/office/powerpoint/2010/main" val="498403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p:cNvPicPr>
            <a:picLocks noChangeAspect="1"/>
          </p:cNvPicPr>
          <p:nvPr/>
        </p:nvPicPr>
        <p:blipFill>
          <a:blip r:embed="rId4">
            <a:extLst>
              <a:ext uri="{28A0092B-C50C-407E-A947-70E740481C1C}">
                <a14:useLocalDpi xmlns:a14="http://schemas.microsoft.com/office/drawing/2010/main" val="0"/>
              </a:ext>
            </a:extLst>
          </a:blip>
          <a:srcRect l="8655" t="2759" r="9113" b="3442"/>
          <a:stretch>
            <a:fillRect/>
          </a:stretch>
        </p:blipFill>
        <p:spPr bwMode="auto">
          <a:xfrm>
            <a:off x="4643438" y="796925"/>
            <a:ext cx="441325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什么是机器学习？</a:t>
            </a:r>
            <a:endParaRPr>
              <a:solidFill>
                <a:schemeClr val="tx2">
                  <a:lumMod val="75000"/>
                </a:schemeClr>
              </a:solidFill>
            </a:endParaRPr>
          </a:p>
        </p:txBody>
      </p:sp>
      <p:sp>
        <p:nvSpPr>
          <p:cNvPr id="14" name="内容占位符 5"/>
          <p:cNvSpPr txBox="1">
            <a:spLocks/>
          </p:cNvSpPr>
          <p:nvPr/>
        </p:nvSpPr>
        <p:spPr bwMode="auto">
          <a:xfrm>
            <a:off x="76200" y="1487488"/>
            <a:ext cx="4495800" cy="1971675"/>
          </a:xfrm>
          <a:prstGeom prst="rect">
            <a:avLst/>
          </a:prstGeom>
          <a:ln/>
          <a:extLst/>
        </p:spPr>
        <p:style>
          <a:lnRef idx="2">
            <a:schemeClr val="accent1"/>
          </a:lnRef>
          <a:fillRef idx="1">
            <a:schemeClr val="lt1"/>
          </a:fillRef>
          <a:effectRef idx="0">
            <a:schemeClr val="accent1"/>
          </a:effectRef>
          <a:fontRef idx="minor">
            <a:schemeClr val="dk1"/>
          </a:fontRef>
        </p:style>
        <p:txBody>
          <a:bodyPr/>
          <a:lstStyle>
            <a:lvl1pPr marL="342900" indent="-342900" algn="l" defTabSz="0" rtl="0" eaLnBrk="0" fontAlgn="base" latinLnBrk="1" hangingPunct="0">
              <a:spcBef>
                <a:spcPct val="20000"/>
              </a:spcBef>
              <a:spcAft>
                <a:spcPct val="0"/>
              </a:spcAft>
              <a:defRPr sz="2800">
                <a:solidFill>
                  <a:schemeClr val="tx1"/>
                </a:solidFill>
                <a:latin typeface="+mn-lt"/>
                <a:ea typeface="+mn-ea"/>
                <a:cs typeface="+mn-cs"/>
                <a:sym typeface="仿宋_GB2312" pitchFamily="1" charset="-122"/>
              </a:defRPr>
            </a:lvl1pPr>
            <a:lvl2pPr marL="742950" indent="-285750" algn="l" defTabSz="0" rtl="0" eaLnBrk="0" fontAlgn="base" latinLnBrk="1" hangingPunct="0">
              <a:spcBef>
                <a:spcPct val="20000"/>
              </a:spcBef>
              <a:spcAft>
                <a:spcPct val="0"/>
              </a:spcAft>
              <a:defRPr sz="2400">
                <a:solidFill>
                  <a:schemeClr val="tx1"/>
                </a:solidFill>
                <a:latin typeface="+mn-lt"/>
                <a:ea typeface="+mn-ea"/>
                <a:sym typeface="仿宋_GB2312" pitchFamily="1" charset="-122"/>
              </a:defRPr>
            </a:lvl2pPr>
            <a:lvl3pPr marL="1143000" indent="-228600" algn="l" defTabSz="0" rtl="0" eaLnBrk="0" fontAlgn="base" latinLnBrk="1" hangingPunct="0">
              <a:spcBef>
                <a:spcPct val="20000"/>
              </a:spcBef>
              <a:spcAft>
                <a:spcPct val="0"/>
              </a:spcAft>
              <a:defRPr sz="2000">
                <a:solidFill>
                  <a:schemeClr val="tx1"/>
                </a:solidFill>
                <a:latin typeface="+mn-lt"/>
                <a:ea typeface="+mn-ea"/>
                <a:sym typeface="仿宋_GB2312" pitchFamily="1" charset="-122"/>
              </a:defRPr>
            </a:lvl3pPr>
            <a:lvl4pPr marL="16002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4pPr>
            <a:lvl5pPr marL="20574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5pPr>
            <a:lvl6pPr marL="25146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6pPr>
            <a:lvl7pPr marL="29718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7pPr>
            <a:lvl8pPr marL="34290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8pPr>
            <a:lvl9pPr marL="38862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9pPr>
          </a:lstStyle>
          <a:p>
            <a:pPr marL="0" indent="0" algn="just">
              <a:defRPr/>
            </a:pPr>
            <a:r>
              <a:rPr lang="zh-CN" altLang="en-US" b="1" kern="0" dirty="0" smtClean="0">
                <a:latin typeface="华文新魏" panose="02010800040101010101" pitchFamily="2" charset="-122"/>
                <a:ea typeface="华文新魏" panose="02010800040101010101" pitchFamily="2" charset="-122"/>
              </a:rPr>
              <a:t>机器学习</a:t>
            </a:r>
            <a:r>
              <a:rPr lang="zh-CN" altLang="en-US" kern="0" dirty="0" smtClean="0">
                <a:latin typeface="华文新魏" panose="02010800040101010101" pitchFamily="2" charset="-122"/>
                <a:ea typeface="华文新魏" panose="02010800040101010101" pitchFamily="2" charset="-122"/>
              </a:rPr>
              <a:t>（</a:t>
            </a:r>
            <a:r>
              <a:rPr lang="en-US" altLang="zh-CN" kern="0" dirty="0" smtClean="0">
                <a:latin typeface="华文新魏" panose="02010800040101010101" pitchFamily="2" charset="-122"/>
                <a:ea typeface="华文新魏" panose="02010800040101010101" pitchFamily="2" charset="-122"/>
              </a:rPr>
              <a:t>Machine Learning</a:t>
            </a:r>
            <a:r>
              <a:rPr lang="zh-CN" altLang="en-US" kern="0" dirty="0" smtClean="0">
                <a:latin typeface="华文新魏" panose="02010800040101010101" pitchFamily="2" charset="-122"/>
                <a:ea typeface="华文新魏" panose="02010800040101010101" pitchFamily="2" charset="-122"/>
              </a:rPr>
              <a:t>）是一门研究计算机如何模拟人类学习活动、自动获取知识的一门学科。</a:t>
            </a:r>
            <a:endParaRPr lang="en-US" altLang="zh-CN" kern="0" dirty="0" smtClean="0">
              <a:latin typeface="华文新魏" panose="02010800040101010101" pitchFamily="2" charset="-122"/>
              <a:ea typeface="华文新魏" panose="02010800040101010101" pitchFamily="2" charset="-122"/>
            </a:endParaRPr>
          </a:p>
          <a:p>
            <a:pPr marL="0" indent="0" algn="just">
              <a:defRPr/>
            </a:pPr>
            <a:endParaRPr lang="zh-CN" altLang="en-US" sz="2400" kern="0" dirty="0">
              <a:latin typeface="华文新魏" panose="02010800040101010101" pitchFamily="2" charset="-122"/>
              <a:ea typeface="华文新魏" panose="02010800040101010101" pitchFamily="2" charset="-122"/>
            </a:endParaRPr>
          </a:p>
        </p:txBody>
      </p:sp>
      <p:graphicFrame>
        <p:nvGraphicFramePr>
          <p:cNvPr id="17413" name="对象 3"/>
          <p:cNvGraphicFramePr>
            <a:graphicFrameLocks noChangeAspect="1"/>
          </p:cNvGraphicFramePr>
          <p:nvPr/>
        </p:nvGraphicFramePr>
        <p:xfrm>
          <a:off x="827088" y="4032250"/>
          <a:ext cx="7535862" cy="454025"/>
        </p:xfrm>
        <a:graphic>
          <a:graphicData uri="http://schemas.openxmlformats.org/presentationml/2006/ole">
            <mc:AlternateContent xmlns:mc="http://schemas.openxmlformats.org/markup-compatibility/2006">
              <mc:Choice xmlns:v="urn:schemas-microsoft-com:vml" Requires="v">
                <p:oleObj spid="_x0000_s33996" name="Equation" r:id="rId5" imgW="4305300" imgH="292100" progId="Equation.DSMT4">
                  <p:embed/>
                </p:oleObj>
              </mc:Choice>
              <mc:Fallback>
                <p:oleObj name="Equation" r:id="rId5" imgW="4305300" imgH="292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032250"/>
                        <a:ext cx="75358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连接符 4"/>
          <p:cNvCxnSpPr/>
          <p:nvPr/>
        </p:nvCxnSpPr>
        <p:spPr>
          <a:xfrm>
            <a:off x="1331913" y="4486275"/>
            <a:ext cx="0" cy="7159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17415" name="矩形 5"/>
          <p:cNvSpPr>
            <a:spLocks noChangeArrowheads="1"/>
          </p:cNvSpPr>
          <p:nvPr/>
        </p:nvSpPr>
        <p:spPr bwMode="auto">
          <a:xfrm>
            <a:off x="503238" y="5221288"/>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发现新的</a:t>
            </a:r>
            <a:endParaRPr lang="en-US" altLang="zh-CN" sz="2000" dirty="0">
              <a:latin typeface="Calibri" panose="020F0502020204030204" pitchFamily="34" charset="0"/>
              <a:ea typeface="宋体" panose="02010600030101010101" pitchFamily="2" charset="-122"/>
            </a:endParaRPr>
          </a:p>
          <a:p>
            <a:pPr algn="ctr" latinLnBrk="0">
              <a:spcBef>
                <a:spcPct val="0"/>
              </a:spcBef>
              <a:buFontTx/>
              <a:buNone/>
            </a:pPr>
            <a:r>
              <a:rPr lang="zh-CN" altLang="en-US" sz="2000" dirty="0">
                <a:latin typeface="Calibri" panose="020F0502020204030204" pitchFamily="34" charset="0"/>
                <a:ea typeface="宋体" panose="02010600030101010101" pitchFamily="2" charset="-122"/>
              </a:rPr>
              <a:t>化合物</a:t>
            </a:r>
            <a:endParaRPr lang="en-US" altLang="zh-CN" sz="2000" dirty="0">
              <a:latin typeface="Calibri" panose="020F0502020204030204" pitchFamily="34" charset="0"/>
              <a:ea typeface="宋体" panose="02010600030101010101" pitchFamily="2" charset="-122"/>
            </a:endParaRPr>
          </a:p>
        </p:txBody>
      </p:sp>
      <p:sp>
        <p:nvSpPr>
          <p:cNvPr id="17416" name="矩形 8"/>
          <p:cNvSpPr>
            <a:spLocks noChangeArrowheads="1"/>
          </p:cNvSpPr>
          <p:nvPr/>
        </p:nvSpPr>
        <p:spPr bwMode="auto">
          <a:xfrm>
            <a:off x="2546350" y="5221288"/>
            <a:ext cx="1387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失败的</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实验数据</a:t>
            </a:r>
          </a:p>
        </p:txBody>
      </p:sp>
      <p:sp>
        <p:nvSpPr>
          <p:cNvPr id="17417" name="矩形 11"/>
          <p:cNvSpPr>
            <a:spLocks noChangeArrowheads="1"/>
          </p:cNvSpPr>
          <p:nvPr/>
        </p:nvSpPr>
        <p:spPr bwMode="auto">
          <a:xfrm>
            <a:off x="4427538" y="5221288"/>
            <a:ext cx="1584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支持向量机</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决策树</a:t>
            </a:r>
          </a:p>
        </p:txBody>
      </p:sp>
      <p:sp>
        <p:nvSpPr>
          <p:cNvPr id="17418" name="矩形 23"/>
          <p:cNvSpPr>
            <a:spLocks noChangeArrowheads="1"/>
          </p:cNvSpPr>
          <p:nvPr/>
        </p:nvSpPr>
        <p:spPr bwMode="auto">
          <a:xfrm>
            <a:off x="6746875" y="5221288"/>
            <a:ext cx="1266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000">
                <a:latin typeface="Calibri" panose="020F0502020204030204" pitchFamily="34" charset="0"/>
                <a:ea typeface="宋体" panose="02010600030101010101" pitchFamily="2" charset="-122"/>
              </a:rPr>
              <a:t>化合物的形成条件</a:t>
            </a:r>
          </a:p>
        </p:txBody>
      </p:sp>
      <p:cxnSp>
        <p:nvCxnSpPr>
          <p:cNvPr id="31" name="直接连接符 30"/>
          <p:cNvCxnSpPr/>
          <p:nvPr/>
        </p:nvCxnSpPr>
        <p:spPr>
          <a:xfrm>
            <a:off x="3203575"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48263" y="4475163"/>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80288"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2049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CD03FEC8-9AEE-4D0A-AA33-28915C1041A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82755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材料科学中机器学习的过程</a:t>
            </a:r>
            <a:endParaRPr lang="zh-CN" altLang="en-US" dirty="0"/>
          </a:p>
        </p:txBody>
      </p:sp>
      <p:sp>
        <p:nvSpPr>
          <p:cNvPr id="3" name="内容占位符 2"/>
          <p:cNvSpPr>
            <a:spLocks noGrp="1"/>
          </p:cNvSpPr>
          <p:nvPr>
            <p:ph idx="1"/>
          </p:nvPr>
        </p:nvSpPr>
        <p:spPr>
          <a:xfrm>
            <a:off x="179512" y="2852936"/>
            <a:ext cx="8640960" cy="4104456"/>
          </a:xfrm>
        </p:spPr>
        <p:txBody>
          <a:bodyPr>
            <a:normAutofit/>
          </a:bodyPr>
          <a:lstStyle/>
          <a:p>
            <a:r>
              <a:rPr lang="zh-CN" altLang="zh-CN" sz="2400" b="1" dirty="0"/>
              <a:t>步骤</a:t>
            </a:r>
            <a:r>
              <a:rPr lang="en-US" altLang="zh-CN" sz="2400" b="1" dirty="0"/>
              <a:t>1</a:t>
            </a:r>
            <a:r>
              <a:rPr lang="zh-CN" altLang="zh-CN" sz="2400" b="1" dirty="0"/>
              <a:t>：样本构造</a:t>
            </a:r>
            <a:endParaRPr lang="zh-CN" altLang="zh-CN" sz="2400" dirty="0"/>
          </a:p>
          <a:p>
            <a:pPr marL="0" indent="0">
              <a:buNone/>
            </a:pPr>
            <a:r>
              <a:rPr lang="en-US" altLang="zh-CN" sz="2400" dirty="0" smtClean="0"/>
              <a:t>	     </a:t>
            </a:r>
            <a:r>
              <a:rPr lang="zh-CN" altLang="zh-CN" sz="2400" dirty="0" smtClean="0"/>
              <a:t>通过</a:t>
            </a:r>
            <a:r>
              <a:rPr lang="zh-CN" altLang="zh-CN" sz="2400" dirty="0"/>
              <a:t>数据清洗、集成等方法，处理材料数据中存在的缺失、不一致等问题，构造统一、完整并满足学习目标的样本数据。</a:t>
            </a:r>
          </a:p>
          <a:p>
            <a:r>
              <a:rPr lang="zh-CN" altLang="zh-CN" sz="2400" b="1" dirty="0"/>
              <a:t>步骤</a:t>
            </a:r>
            <a:r>
              <a:rPr lang="en-US" altLang="zh-CN" sz="2400" b="1" dirty="0"/>
              <a:t>2</a:t>
            </a:r>
            <a:r>
              <a:rPr lang="zh-CN" altLang="zh-CN" sz="2400" b="1" dirty="0"/>
              <a:t>：模型建立</a:t>
            </a:r>
            <a:endParaRPr lang="zh-CN" altLang="zh-CN" sz="2400" dirty="0"/>
          </a:p>
          <a:p>
            <a:pPr marL="0" indent="0">
              <a:buNone/>
            </a:pPr>
            <a:r>
              <a:rPr lang="en-US" altLang="zh-CN" sz="2400" dirty="0" smtClean="0"/>
              <a:t>     </a:t>
            </a:r>
            <a:r>
              <a:rPr lang="zh-CN" altLang="zh-CN" sz="2400" dirty="0" smtClean="0"/>
              <a:t>建立</a:t>
            </a:r>
            <a:r>
              <a:rPr lang="zh-CN" altLang="zh-CN" sz="2400" dirty="0"/>
              <a:t>目标函数对样本数据进行学习，挖掘并尽可能使目标函数逼近性能与各种影响因素之间的映射关系。</a:t>
            </a:r>
          </a:p>
          <a:p>
            <a:r>
              <a:rPr lang="zh-CN" altLang="zh-CN" sz="2400" b="1" dirty="0"/>
              <a:t>步骤</a:t>
            </a:r>
            <a:r>
              <a:rPr lang="en-US" altLang="zh-CN" sz="2400" b="1" dirty="0"/>
              <a:t>3</a:t>
            </a:r>
            <a:r>
              <a:rPr lang="zh-CN" altLang="zh-CN" sz="2400" b="1" dirty="0"/>
              <a:t>：模型评估</a:t>
            </a:r>
            <a:endParaRPr lang="zh-CN" altLang="zh-CN" sz="2400" dirty="0"/>
          </a:p>
          <a:p>
            <a:pPr marL="0" indent="0">
              <a:buNone/>
            </a:pPr>
            <a:r>
              <a:rPr lang="en-US" altLang="zh-CN" sz="2400" dirty="0" smtClean="0"/>
              <a:t>     </a:t>
            </a:r>
            <a:r>
              <a:rPr lang="zh-CN" altLang="zh-CN" sz="2400" dirty="0" smtClean="0"/>
              <a:t>根据</a:t>
            </a:r>
            <a:r>
              <a:rPr lang="zh-CN" altLang="zh-CN" sz="2400" dirty="0"/>
              <a:t>学习目标选择相应的评价指标，对模型计算得到的结果进行评价。</a:t>
            </a:r>
          </a:p>
          <a:p>
            <a:pPr marL="0" indent="0">
              <a:buNone/>
            </a:pPr>
            <a:endParaRPr lang="zh-CN" altLang="en-US"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107504" y="836712"/>
          <a:ext cx="8724046" cy="1944216"/>
        </p:xfrm>
        <a:graphic>
          <a:graphicData uri="http://schemas.openxmlformats.org/presentationml/2006/ole">
            <mc:AlternateContent xmlns:mc="http://schemas.openxmlformats.org/markup-compatibility/2006">
              <mc:Choice xmlns:v="urn:schemas-microsoft-com:vml" Requires="v">
                <p:oleObj spid="_x0000_s36040" name="Visio" r:id="rId4" imgW="8487052" imgH="1962260" progId="Visio.Drawing.15">
                  <p:embed/>
                </p:oleObj>
              </mc:Choice>
              <mc:Fallback>
                <p:oleObj name="Visio" r:id="rId4" imgW="8487052" imgH="196226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836712"/>
                        <a:ext cx="8724046" cy="1944216"/>
                      </a:xfrm>
                      <a:prstGeom prst="rect">
                        <a:avLst/>
                      </a:prstGeom>
                      <a:noFill/>
                    </p:spPr>
                  </p:pic>
                </p:oleObj>
              </mc:Fallback>
            </mc:AlternateContent>
          </a:graphicData>
        </a:graphic>
      </p:graphicFrame>
    </p:spTree>
    <p:extLst>
      <p:ext uri="{BB962C8B-B14F-4D97-AF65-F5344CB8AC3E}">
        <p14:creationId xmlns:p14="http://schemas.microsoft.com/office/powerpoint/2010/main" val="2046085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t>机器学习在材料科学中的应用（</a:t>
            </a:r>
            <a:r>
              <a:rPr lang="en-US" altLang="zh-CN" smtClean="0"/>
              <a:t>2</a:t>
            </a:r>
            <a:r>
              <a:rPr smtClean="0"/>
              <a:t>）</a:t>
            </a:r>
            <a:endParaRPr>
              <a:solidFill>
                <a:schemeClr val="tx2">
                  <a:lumMod val="75000"/>
                </a:schemeClr>
              </a:solidFill>
            </a:endParaRPr>
          </a:p>
        </p:txBody>
      </p:sp>
      <p:graphicFrame>
        <p:nvGraphicFramePr>
          <p:cNvPr id="14339" name="内容占位符 3"/>
          <p:cNvGraphicFramePr>
            <a:graphicFrameLocks noGrp="1" noChangeAspect="1"/>
          </p:cNvGraphicFramePr>
          <p:nvPr>
            <p:ph idx="1"/>
          </p:nvPr>
        </p:nvGraphicFramePr>
        <p:xfrm>
          <a:off x="1116013" y="765175"/>
          <a:ext cx="7089775" cy="5824538"/>
        </p:xfrm>
        <a:graphic>
          <a:graphicData uri="http://schemas.openxmlformats.org/presentationml/2006/ole">
            <mc:AlternateContent xmlns:mc="http://schemas.openxmlformats.org/markup-compatibility/2006">
              <mc:Choice xmlns:v="urn:schemas-microsoft-com:vml" Requires="v">
                <p:oleObj spid="_x0000_s35017" name="Visio" r:id="rId5" imgW="15294525" imgH="12624153" progId="Visio.Drawing.15">
                  <p:embed/>
                </p:oleObj>
              </mc:Choice>
              <mc:Fallback>
                <p:oleObj name="Visio" r:id="rId5" imgW="15294525" imgH="12624153" progId="Visio.Drawing.15">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l="3526"/>
                      <a:stretch>
                        <a:fillRect/>
                      </a:stretch>
                    </p:blipFill>
                    <p:spPr bwMode="auto">
                      <a:xfrm>
                        <a:off x="1116013" y="765175"/>
                        <a:ext cx="7089775"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70EE3EED-0ABE-4998-9B32-751DE640A6A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39</a:t>
            </a:fld>
            <a:endParaRPr lang="zh-CN" altLang="en-US" sz="120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28696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a:t>
            </a:r>
            <a:r>
              <a:rPr lang="zh-CN" altLang="en-US" dirty="0" smtClean="0"/>
              <a:t>在</a:t>
            </a:r>
            <a:r>
              <a:rPr lang="zh-CN" altLang="en-US" dirty="0" smtClean="0">
                <a:solidFill>
                  <a:srgbClr val="C00000"/>
                </a:solidFill>
              </a:rPr>
              <a:t>高温合金</a:t>
            </a:r>
            <a:r>
              <a:rPr lang="zh-CN" altLang="en-US" dirty="0">
                <a:solidFill>
                  <a:srgbClr val="C00000"/>
                </a:solidFill>
              </a:rPr>
              <a:t>材料</a:t>
            </a:r>
            <a:r>
              <a:rPr lang="zh-CN" altLang="en-US" dirty="0"/>
              <a:t>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405217407"/>
              </p:ext>
            </p:extLst>
          </p:nvPr>
        </p:nvGraphicFramePr>
        <p:xfrm>
          <a:off x="114436" y="831282"/>
          <a:ext cx="8776820" cy="5543315"/>
        </p:xfrm>
        <a:graphic>
          <a:graphicData uri="http://schemas.openxmlformats.org/drawingml/2006/table">
            <a:tbl>
              <a:tblPr firstRow="1" firstCol="1" bandRow="1">
                <a:tableStyleId>{21E4AEA4-8DFA-4A89-87EB-49C32662AFE0}</a:tableStyleId>
              </a:tblPr>
              <a:tblGrid>
                <a:gridCol w="1505236"/>
                <a:gridCol w="1080120"/>
                <a:gridCol w="936104"/>
                <a:gridCol w="1008112"/>
                <a:gridCol w="2573921"/>
                <a:gridCol w="594431"/>
                <a:gridCol w="1078896"/>
              </a:tblGrid>
              <a:tr h="807572">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作者</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机器学习方法</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合金材料</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取得的结果</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smtClean="0">
                          <a:effectLst/>
                        </a:rPr>
                        <a:t>发表</a:t>
                      </a:r>
                      <a:endParaRPr lang="en-US" altLang="zh-CN" sz="1800" kern="100" dirty="0" smtClean="0">
                        <a:effectLst/>
                      </a:endParaRPr>
                    </a:p>
                    <a:p>
                      <a:pPr marL="0" indent="0" algn="ctr" defTabSz="914400" rtl="0" eaLnBrk="1" latinLnBrk="0" hangingPunct="1">
                        <a:spcAft>
                          <a:spcPts val="0"/>
                        </a:spcAft>
                      </a:pPr>
                      <a:r>
                        <a:rPr lang="zh-CN" sz="1800" kern="100" dirty="0" smtClean="0">
                          <a:effectLst/>
                        </a:rPr>
                        <a:t>时间</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altLang="en-US" sz="1800" b="1" kern="100" dirty="0" smtClean="0">
                          <a:solidFill>
                            <a:schemeClr val="lt1"/>
                          </a:solidFill>
                          <a:effectLst/>
                          <a:latin typeface="+mn-lt"/>
                          <a:ea typeface="+mn-ea"/>
                          <a:cs typeface="+mn-cs"/>
                        </a:rPr>
                        <a:t>期刊</a:t>
                      </a:r>
                      <a:endParaRPr lang="zh-CN" sz="1800" b="1" kern="100" dirty="0">
                        <a:solidFill>
                          <a:schemeClr val="lt1"/>
                        </a:solidFill>
                        <a:effectLst/>
                        <a:latin typeface="+mn-lt"/>
                        <a:ea typeface="+mn-ea"/>
                        <a:cs typeface="+mn-cs"/>
                      </a:endParaRPr>
                    </a:p>
                  </a:txBody>
                  <a:tcPr marL="18832" marR="18832" marT="0" marB="0" anchor="ctr"/>
                </a:tc>
              </a:tr>
              <a:tr h="920620">
                <a:tc>
                  <a:txBody>
                    <a:bodyPr/>
                    <a:lstStyle/>
                    <a:p>
                      <a:pPr indent="0" algn="just">
                        <a:spcAft>
                          <a:spcPts val="0"/>
                        </a:spcAft>
                      </a:pPr>
                      <a:r>
                        <a:rPr lang="zh-CN" sz="1800" kern="100" dirty="0">
                          <a:effectLst/>
                        </a:rPr>
                        <a:t>北京航空材料研究所</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rPr>
                        <a:t>桂忠</a:t>
                      </a:r>
                      <a:r>
                        <a:rPr lang="zh-CN" sz="1600" kern="100" dirty="0" smtClean="0">
                          <a:effectLst/>
                        </a:rPr>
                        <a:t>楼</a:t>
                      </a:r>
                      <a:endParaRPr lang="zh-CN" sz="1600" kern="100" dirty="0">
                        <a:effectLst/>
                        <a:latin typeface="Calibri"/>
                        <a:ea typeface="宋体"/>
                        <a:cs typeface="Times New Roman"/>
                      </a:endParaRPr>
                    </a:p>
                  </a:txBody>
                  <a:tcPr marL="68580" marR="68580" marT="0" marB="0" anchor="ctr"/>
                </a:tc>
                <a:tc>
                  <a:txBody>
                    <a:bodyPr/>
                    <a:lstStyle/>
                    <a:p>
                      <a:pPr marL="0" indent="0" algn="l">
                        <a:spcAft>
                          <a:spcPts val="0"/>
                        </a:spcAft>
                      </a:pPr>
                      <a:r>
                        <a:rPr lang="zh-CN" sz="1600" kern="100" dirty="0">
                          <a:effectLst/>
                          <a:latin typeface="Calibri"/>
                          <a:ea typeface="宋体"/>
                          <a:cs typeface="Times New Roman"/>
                        </a:rPr>
                        <a:t>神经网络，多元逐步回归方法</a:t>
                      </a:r>
                    </a:p>
                  </a:txBody>
                  <a:tcPr marL="68580" marR="68580" marT="0" marB="0"/>
                </a:tc>
                <a:tc>
                  <a:txBody>
                    <a:bodyPr/>
                    <a:lstStyle/>
                    <a:p>
                      <a:pPr marL="0" indent="0" algn="l">
                        <a:spcAft>
                          <a:spcPts val="0"/>
                        </a:spcAft>
                      </a:pPr>
                      <a:r>
                        <a:rPr lang="zh-CN" sz="1600" kern="100" dirty="0">
                          <a:effectLst/>
                          <a:latin typeface="Calibri"/>
                          <a:ea typeface="宋体"/>
                          <a:cs typeface="Times New Roman"/>
                        </a:rPr>
                        <a:t>单晶高温合金</a:t>
                      </a:r>
                    </a:p>
                  </a:txBody>
                  <a:tcPr marL="68580" marR="68580" marT="0" marB="0"/>
                </a:tc>
                <a:tc>
                  <a:txBody>
                    <a:bodyPr/>
                    <a:lstStyle/>
                    <a:p>
                      <a:pPr indent="-67945" algn="l">
                        <a:spcAft>
                          <a:spcPts val="0"/>
                        </a:spcAft>
                      </a:pPr>
                      <a:r>
                        <a:rPr lang="zh-CN" sz="1600" kern="100">
                          <a:effectLst/>
                          <a:latin typeface="Calibri"/>
                          <a:ea typeface="宋体"/>
                          <a:cs typeface="Times New Roman"/>
                        </a:rPr>
                        <a:t>对单晶高温合金中</a:t>
                      </a:r>
                      <a:r>
                        <a:rPr lang="en-US" sz="1600" kern="100">
                          <a:effectLst/>
                          <a:latin typeface="Calibri"/>
                          <a:ea typeface="宋体"/>
                          <a:cs typeface="Times New Roman"/>
                        </a:rPr>
                        <a:t>Co,Cr,W, Mo,Al,Ti,Nb,Ta,Re,Hf</a:t>
                      </a:r>
                      <a:r>
                        <a:rPr lang="zh-CN" sz="1600" kern="100">
                          <a:effectLst/>
                          <a:latin typeface="Calibri"/>
                          <a:ea typeface="宋体"/>
                          <a:cs typeface="Times New Roman"/>
                        </a:rPr>
                        <a:t>等元素在</a:t>
                      </a:r>
                      <a:r>
                        <a:rPr lang="en-US" sz="1600" kern="100">
                          <a:effectLst/>
                          <a:latin typeface="Calibri"/>
                          <a:ea typeface="宋体"/>
                          <a:cs typeface="Times New Roman"/>
                        </a:rPr>
                        <a:t>1040</a:t>
                      </a:r>
                      <a:r>
                        <a:rPr lang="zh-CN" sz="1600" kern="100" baseline="30000">
                          <a:effectLst/>
                          <a:latin typeface="Calibri"/>
                          <a:ea typeface="宋体"/>
                          <a:cs typeface="Times New Roman"/>
                        </a:rPr>
                        <a:t>。</a:t>
                      </a:r>
                      <a:r>
                        <a:rPr lang="en-US" sz="1600" kern="100">
                          <a:effectLst/>
                          <a:latin typeface="Calibri"/>
                          <a:ea typeface="宋体"/>
                          <a:cs typeface="Times New Roman"/>
                        </a:rPr>
                        <a:t>C/137MPa</a:t>
                      </a:r>
                      <a:r>
                        <a:rPr lang="zh-CN" sz="1600" kern="100">
                          <a:effectLst/>
                          <a:latin typeface="Calibri"/>
                          <a:ea typeface="宋体"/>
                          <a:cs typeface="Times New Roman"/>
                        </a:rPr>
                        <a:t>下的高温持久性能的影响预测。</a:t>
                      </a:r>
                    </a:p>
                  </a:txBody>
                  <a:tcPr marL="68580" marR="68580" marT="0" marB="0"/>
                </a:tc>
                <a:tc>
                  <a:txBody>
                    <a:bodyPr/>
                    <a:lstStyle/>
                    <a:p>
                      <a:pPr indent="0" algn="just">
                        <a:spcAft>
                          <a:spcPts val="0"/>
                        </a:spcAft>
                      </a:pPr>
                      <a:r>
                        <a:rPr lang="en-US" sz="1600" kern="100">
                          <a:effectLst/>
                        </a:rPr>
                        <a:t>1992</a:t>
                      </a:r>
                      <a:endParaRPr lang="zh-CN" sz="1600" kern="100">
                        <a:effectLst/>
                        <a:latin typeface="Calibri"/>
                        <a:ea typeface="宋体"/>
                        <a:cs typeface="Times New Roman"/>
                      </a:endParaRPr>
                    </a:p>
                  </a:txBody>
                  <a:tcPr marL="68580" marR="68580" marT="0" marB="0" anchor="ctr"/>
                </a:tc>
                <a:tc>
                  <a:txBody>
                    <a:bodyPr/>
                    <a:lstStyle/>
                    <a:p>
                      <a:pPr marL="0" indent="0" algn="ctr">
                        <a:spcAft>
                          <a:spcPts val="0"/>
                        </a:spcAft>
                      </a:pPr>
                      <a:r>
                        <a:rPr lang="zh-CN" sz="1600" kern="100" dirty="0">
                          <a:effectLst/>
                          <a:latin typeface="Calibri"/>
                          <a:ea typeface="宋体"/>
                          <a:cs typeface="Times New Roman"/>
                        </a:rPr>
                        <a:t>材料工程</a:t>
                      </a:r>
                      <a:r>
                        <a:rPr lang="en-US" sz="1600" kern="100" dirty="0">
                          <a:effectLst/>
                          <a:latin typeface="Calibri"/>
                          <a:ea typeface="宋体"/>
                          <a:cs typeface="Times New Roman"/>
                        </a:rPr>
                        <a:t>, 5</a:t>
                      </a:r>
                      <a:r>
                        <a:rPr lang="zh-CN" sz="1600" kern="100" dirty="0">
                          <a:effectLst/>
                          <a:latin typeface="Calibri"/>
                          <a:ea typeface="宋体"/>
                          <a:cs typeface="Times New Roman"/>
                        </a:rPr>
                        <a:t>卷</a:t>
                      </a:r>
                      <a:r>
                        <a:rPr lang="en-US" sz="1600" kern="100" dirty="0">
                          <a:effectLst/>
                          <a:latin typeface="Calibri"/>
                          <a:ea typeface="宋体"/>
                          <a:cs typeface="Times New Roman"/>
                        </a:rPr>
                        <a:t>2</a:t>
                      </a:r>
                      <a:r>
                        <a:rPr lang="zh-CN" sz="1600" kern="100" dirty="0">
                          <a:effectLst/>
                          <a:latin typeface="Calibri"/>
                          <a:ea typeface="宋体"/>
                          <a:cs typeface="Times New Roman"/>
                        </a:rPr>
                        <a:t>期</a:t>
                      </a:r>
                      <a:r>
                        <a:rPr lang="en-US" sz="1600" kern="100" dirty="0">
                          <a:effectLst/>
                          <a:latin typeface="Calibri"/>
                          <a:ea typeface="宋体"/>
                          <a:cs typeface="Times New Roman"/>
                        </a:rPr>
                        <a:t>. 22-24,31</a:t>
                      </a:r>
                      <a:endParaRPr lang="zh-CN" sz="1600" kern="100" dirty="0">
                        <a:effectLst/>
                        <a:latin typeface="Calibri"/>
                        <a:ea typeface="宋体"/>
                        <a:cs typeface="Times New Roman"/>
                      </a:endParaRPr>
                    </a:p>
                  </a:txBody>
                  <a:tcPr marL="68580" marR="68580" marT="0" marB="0"/>
                </a:tc>
              </a:tr>
              <a:tr h="1008112">
                <a:tc>
                  <a:txBody>
                    <a:bodyPr/>
                    <a:lstStyle/>
                    <a:p>
                      <a:pPr indent="0" algn="just">
                        <a:spcAft>
                          <a:spcPts val="0"/>
                        </a:spcAft>
                      </a:pPr>
                      <a:r>
                        <a:rPr lang="zh-CN" sz="1800" kern="100" dirty="0">
                          <a:effectLst/>
                        </a:rPr>
                        <a:t>北京航空材料研究院</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rPr>
                        <a:t>田</a:t>
                      </a:r>
                      <a:r>
                        <a:rPr lang="zh-CN" sz="1600" kern="100" dirty="0" smtClean="0">
                          <a:effectLst/>
                        </a:rPr>
                        <a:t>高峰</a:t>
                      </a:r>
                      <a:endParaRPr lang="zh-CN" sz="1600" kern="100" dirty="0">
                        <a:effectLst/>
                        <a:latin typeface="Calibri"/>
                        <a:ea typeface="宋体"/>
                        <a:cs typeface="Times New Roman"/>
                      </a:endParaRPr>
                    </a:p>
                  </a:txBody>
                  <a:tcPr marL="68580" marR="68580" marT="0" marB="0" anchor="ctr"/>
                </a:tc>
                <a:tc>
                  <a:txBody>
                    <a:bodyPr/>
                    <a:lstStyle/>
                    <a:p>
                      <a:pPr marL="0" indent="0" algn="l">
                        <a:spcAft>
                          <a:spcPts val="0"/>
                        </a:spcAft>
                      </a:pPr>
                      <a:r>
                        <a:rPr lang="zh-CN" sz="1600" kern="100" dirty="0">
                          <a:effectLst/>
                          <a:latin typeface="Calibri"/>
                          <a:ea typeface="宋体"/>
                          <a:cs typeface="Times New Roman"/>
                        </a:rPr>
                        <a:t>最小二乘法</a:t>
                      </a:r>
                    </a:p>
                  </a:txBody>
                  <a:tcPr marL="68580" marR="68580" marT="0" marB="0"/>
                </a:tc>
                <a:tc>
                  <a:txBody>
                    <a:bodyPr/>
                    <a:lstStyle/>
                    <a:p>
                      <a:pPr marL="0" indent="0" algn="l">
                        <a:spcAft>
                          <a:spcPts val="0"/>
                        </a:spcAft>
                      </a:pPr>
                      <a:r>
                        <a:rPr lang="zh-CN" sz="1600" kern="100" dirty="0">
                          <a:effectLst/>
                          <a:latin typeface="Calibri"/>
                          <a:ea typeface="宋体"/>
                          <a:cs typeface="Times New Roman"/>
                        </a:rPr>
                        <a:t>高温合金</a:t>
                      </a:r>
                    </a:p>
                  </a:txBody>
                  <a:tcPr marL="68580" marR="68580" marT="0" marB="0"/>
                </a:tc>
                <a:tc>
                  <a:txBody>
                    <a:bodyPr/>
                    <a:lstStyle/>
                    <a:p>
                      <a:pPr marL="0" indent="0" algn="l">
                        <a:spcAft>
                          <a:spcPts val="0"/>
                        </a:spcAft>
                      </a:pPr>
                      <a:r>
                        <a:rPr lang="zh-CN" sz="1600" kern="100" dirty="0">
                          <a:effectLst/>
                          <a:latin typeface="Calibri"/>
                          <a:ea typeface="宋体"/>
                          <a:cs typeface="Times New Roman"/>
                        </a:rPr>
                        <a:t>合金成分于</a:t>
                      </a:r>
                      <a:r>
                        <a:rPr lang="en-US" sz="1600" kern="100" dirty="0">
                          <a:effectLst/>
                          <a:latin typeface="Calibri"/>
                          <a:ea typeface="宋体"/>
                          <a:cs typeface="Times New Roman"/>
                        </a:rPr>
                        <a:t>Al</a:t>
                      </a:r>
                      <a:r>
                        <a:rPr lang="zh-CN" sz="1600" kern="100" dirty="0">
                          <a:effectLst/>
                          <a:latin typeface="Calibri"/>
                          <a:ea typeface="宋体"/>
                          <a:cs typeface="Times New Roman"/>
                        </a:rPr>
                        <a:t>、</a:t>
                      </a:r>
                      <a:r>
                        <a:rPr lang="en-US" sz="1600" kern="100" dirty="0" err="1">
                          <a:effectLst/>
                          <a:latin typeface="Calibri"/>
                          <a:ea typeface="宋体"/>
                          <a:cs typeface="Times New Roman"/>
                        </a:rPr>
                        <a:t>Ti</a:t>
                      </a:r>
                      <a:r>
                        <a:rPr lang="en-US" sz="1600" kern="100" dirty="0">
                          <a:effectLst/>
                          <a:latin typeface="Calibri"/>
                          <a:ea typeface="宋体"/>
                          <a:cs typeface="Times New Roman"/>
                        </a:rPr>
                        <a:t> </a:t>
                      </a:r>
                      <a:r>
                        <a:rPr lang="zh-CN" sz="1600" kern="100" dirty="0">
                          <a:effectLst/>
                          <a:latin typeface="Calibri"/>
                          <a:ea typeface="宋体"/>
                          <a:cs typeface="Times New Roman"/>
                        </a:rPr>
                        <a:t>、</a:t>
                      </a:r>
                      <a:r>
                        <a:rPr lang="en-US" sz="1600" kern="100" dirty="0" err="1">
                          <a:effectLst/>
                          <a:latin typeface="Calibri"/>
                          <a:ea typeface="宋体"/>
                          <a:cs typeface="Times New Roman"/>
                        </a:rPr>
                        <a:t>Nb</a:t>
                      </a:r>
                      <a:r>
                        <a:rPr lang="en-US" sz="1600" kern="100" dirty="0">
                          <a:effectLst/>
                          <a:latin typeface="Calibri"/>
                          <a:ea typeface="宋体"/>
                          <a:cs typeface="Times New Roman"/>
                        </a:rPr>
                        <a:t> </a:t>
                      </a:r>
                      <a:r>
                        <a:rPr lang="zh-CN" sz="1600" kern="100" dirty="0">
                          <a:effectLst/>
                          <a:latin typeface="Calibri"/>
                          <a:ea typeface="宋体"/>
                          <a:cs typeface="Times New Roman"/>
                        </a:rPr>
                        <a:t>和</a:t>
                      </a:r>
                      <a:r>
                        <a:rPr lang="en-US" sz="1600" kern="100" dirty="0">
                          <a:effectLst/>
                          <a:latin typeface="Calibri"/>
                          <a:ea typeface="宋体"/>
                          <a:cs typeface="Times New Roman"/>
                        </a:rPr>
                        <a:t>Ta</a:t>
                      </a:r>
                      <a:r>
                        <a:rPr lang="zh-CN" sz="1600" kern="100" dirty="0">
                          <a:effectLst/>
                          <a:latin typeface="Calibri"/>
                          <a:ea typeface="宋体"/>
                          <a:cs typeface="Times New Roman"/>
                        </a:rPr>
                        <a:t>等元素对粉末高温合金相溶解温度敏感度影响预测。</a:t>
                      </a:r>
                    </a:p>
                  </a:txBody>
                  <a:tcPr marL="68580" marR="68580" marT="0" marB="0"/>
                </a:tc>
                <a:tc>
                  <a:txBody>
                    <a:bodyPr/>
                    <a:lstStyle/>
                    <a:p>
                      <a:pPr indent="0" algn="just">
                        <a:spcAft>
                          <a:spcPts val="0"/>
                        </a:spcAft>
                      </a:pPr>
                      <a:r>
                        <a:rPr lang="en-US" sz="1600" kern="100" dirty="0">
                          <a:effectLst/>
                        </a:rPr>
                        <a:t>2004</a:t>
                      </a:r>
                      <a:endParaRPr lang="zh-CN" sz="1600" kern="100" dirty="0">
                        <a:effectLst/>
                        <a:latin typeface="Calibri"/>
                        <a:ea typeface="宋体"/>
                        <a:cs typeface="Times New Roman"/>
                      </a:endParaRPr>
                    </a:p>
                  </a:txBody>
                  <a:tcPr marL="68580" marR="68580" marT="0" marB="0" anchor="ctr"/>
                </a:tc>
                <a:tc>
                  <a:txBody>
                    <a:bodyPr/>
                    <a:lstStyle/>
                    <a:p>
                      <a:pPr marL="0" indent="0" algn="ctr">
                        <a:spcAft>
                          <a:spcPts val="0"/>
                        </a:spcAft>
                      </a:pPr>
                      <a:r>
                        <a:rPr lang="zh-CN" sz="1600" kern="100" dirty="0">
                          <a:effectLst/>
                          <a:latin typeface="Calibri"/>
                          <a:ea typeface="宋体"/>
                          <a:cs typeface="Times New Roman"/>
                        </a:rPr>
                        <a:t>第十三届中国高温合金年会大摘要文集</a:t>
                      </a:r>
                      <a:r>
                        <a:rPr lang="en-US" sz="1600" kern="100" dirty="0">
                          <a:effectLst/>
                          <a:latin typeface="Calibri"/>
                          <a:ea typeface="宋体"/>
                          <a:cs typeface="Times New Roman"/>
                        </a:rPr>
                        <a:t>. 190.</a:t>
                      </a:r>
                      <a:endParaRPr lang="zh-CN" sz="1600" kern="100" dirty="0">
                        <a:effectLst/>
                        <a:latin typeface="Calibri"/>
                        <a:ea typeface="宋体"/>
                        <a:cs typeface="Times New Roman"/>
                      </a:endParaRPr>
                    </a:p>
                  </a:txBody>
                  <a:tcPr marL="68580" marR="68580" marT="0" marB="0"/>
                </a:tc>
              </a:tr>
              <a:tr h="1078143">
                <a:tc>
                  <a:txBody>
                    <a:bodyPr/>
                    <a:lstStyle/>
                    <a:p>
                      <a:pPr indent="0" algn="just">
                        <a:spcAft>
                          <a:spcPts val="0"/>
                        </a:spcAft>
                      </a:pPr>
                      <a:r>
                        <a:rPr lang="zh-CN" sz="1800" kern="100" dirty="0">
                          <a:effectLst/>
                        </a:rPr>
                        <a:t>西北工业大学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smtClean="0">
                          <a:effectLst/>
                        </a:rPr>
                        <a:t>郭鹏</a:t>
                      </a:r>
                      <a:endParaRPr lang="zh-CN" sz="1600" kern="100" dirty="0">
                        <a:effectLst/>
                        <a:latin typeface="Calibri"/>
                        <a:ea typeface="宋体"/>
                        <a:cs typeface="Times New Roman"/>
                      </a:endParaRPr>
                    </a:p>
                  </a:txBody>
                  <a:tcPr marL="68580" marR="68580" marT="0" marB="0" anchor="ctr"/>
                </a:tc>
                <a:tc>
                  <a:txBody>
                    <a:bodyPr/>
                    <a:lstStyle/>
                    <a:p>
                      <a:pPr marL="0" indent="0" algn="l">
                        <a:spcAft>
                          <a:spcPts val="0"/>
                        </a:spcAft>
                      </a:pPr>
                      <a:r>
                        <a:rPr lang="en-US" sz="1600" kern="100" dirty="0">
                          <a:effectLst/>
                          <a:latin typeface="Calibri"/>
                          <a:ea typeface="宋体"/>
                          <a:cs typeface="Times New Roman"/>
                        </a:rPr>
                        <a:t>BP</a:t>
                      </a:r>
                      <a:r>
                        <a:rPr lang="zh-CN" sz="1600" kern="100" dirty="0">
                          <a:effectLst/>
                          <a:latin typeface="Calibri"/>
                          <a:ea typeface="宋体"/>
                          <a:cs typeface="Times New Roman"/>
                        </a:rPr>
                        <a:t>神经网络</a:t>
                      </a:r>
                    </a:p>
                  </a:txBody>
                  <a:tcPr marL="68580" marR="68580" marT="0" marB="0"/>
                </a:tc>
                <a:tc>
                  <a:txBody>
                    <a:bodyPr/>
                    <a:lstStyle/>
                    <a:p>
                      <a:pPr marL="0" indent="0" algn="l">
                        <a:spcAft>
                          <a:spcPts val="0"/>
                        </a:spcAft>
                      </a:pPr>
                      <a:r>
                        <a:rPr lang="zh-CN" sz="1600" kern="100" dirty="0">
                          <a:effectLst/>
                          <a:latin typeface="Calibri"/>
                          <a:ea typeface="宋体"/>
                          <a:cs typeface="Times New Roman"/>
                        </a:rPr>
                        <a:t>高温合金，单晶高温合金</a:t>
                      </a:r>
                    </a:p>
                  </a:txBody>
                  <a:tcPr marL="68580" marR="68580" marT="0" marB="0"/>
                </a:tc>
                <a:tc>
                  <a:txBody>
                    <a:bodyPr/>
                    <a:lstStyle/>
                    <a:p>
                      <a:pPr marL="0" indent="0" algn="l">
                        <a:spcAft>
                          <a:spcPts val="0"/>
                        </a:spcAft>
                      </a:pPr>
                      <a:r>
                        <a:rPr lang="zh-CN" sz="1600" kern="100" dirty="0">
                          <a:effectLst/>
                          <a:latin typeface="Calibri"/>
                          <a:ea typeface="宋体"/>
                          <a:cs typeface="Times New Roman"/>
                        </a:rPr>
                        <a:t>建立了</a:t>
                      </a:r>
                      <a:r>
                        <a:rPr lang="en-US" sz="1600" kern="100" dirty="0">
                          <a:effectLst/>
                          <a:latin typeface="Calibri"/>
                          <a:ea typeface="宋体"/>
                          <a:cs typeface="Times New Roman"/>
                        </a:rPr>
                        <a:t>CMSX-2</a:t>
                      </a:r>
                      <a:r>
                        <a:rPr lang="zh-CN" sz="1600" kern="100" dirty="0">
                          <a:effectLst/>
                          <a:latin typeface="Calibri"/>
                          <a:ea typeface="宋体"/>
                          <a:cs typeface="Times New Roman"/>
                        </a:rPr>
                        <a:t>合金组织性能和寿命预测模型，同时也对</a:t>
                      </a:r>
                      <a:r>
                        <a:rPr lang="en-US" sz="1600" kern="100" dirty="0">
                          <a:effectLst/>
                          <a:latin typeface="Calibri"/>
                          <a:ea typeface="宋体"/>
                          <a:cs typeface="Times New Roman"/>
                        </a:rPr>
                        <a:t>DD3</a:t>
                      </a:r>
                      <a:r>
                        <a:rPr lang="zh-CN" sz="1600" kern="100" dirty="0">
                          <a:effectLst/>
                          <a:latin typeface="Calibri"/>
                          <a:ea typeface="宋体"/>
                          <a:cs typeface="Times New Roman"/>
                        </a:rPr>
                        <a:t>单晶高温合金的工艺参数</a:t>
                      </a:r>
                      <a:r>
                        <a:rPr lang="en-US" sz="1600" kern="100" dirty="0">
                          <a:effectLst/>
                          <a:latin typeface="Calibri"/>
                          <a:ea typeface="宋体"/>
                          <a:cs typeface="Times New Roman"/>
                        </a:rPr>
                        <a:t>-</a:t>
                      </a:r>
                      <a:r>
                        <a:rPr lang="zh-CN" sz="1600" kern="100" dirty="0">
                          <a:effectLst/>
                          <a:latin typeface="Calibri"/>
                          <a:ea typeface="宋体"/>
                          <a:cs typeface="Times New Roman"/>
                        </a:rPr>
                        <a:t>组织</a:t>
                      </a:r>
                      <a:r>
                        <a:rPr lang="en-US" sz="1600" kern="100" dirty="0">
                          <a:effectLst/>
                          <a:latin typeface="Calibri"/>
                          <a:ea typeface="宋体"/>
                          <a:cs typeface="Times New Roman"/>
                        </a:rPr>
                        <a:t>-</a:t>
                      </a:r>
                      <a:r>
                        <a:rPr lang="zh-CN" sz="1600" kern="100" dirty="0">
                          <a:effectLst/>
                          <a:latin typeface="Calibri"/>
                          <a:ea typeface="宋体"/>
                          <a:cs typeface="Times New Roman"/>
                        </a:rPr>
                        <a:t>力学性能做了成功预测。</a:t>
                      </a:r>
                    </a:p>
                  </a:txBody>
                  <a:tcPr marL="68580" marR="68580" marT="0" marB="0"/>
                </a:tc>
                <a:tc>
                  <a:txBody>
                    <a:bodyPr/>
                    <a:lstStyle/>
                    <a:p>
                      <a:pPr indent="0" algn="just">
                        <a:spcAft>
                          <a:spcPts val="0"/>
                        </a:spcAft>
                      </a:pPr>
                      <a:r>
                        <a:rPr lang="en-US" sz="1600" kern="100">
                          <a:effectLst/>
                        </a:rPr>
                        <a:t>2004</a:t>
                      </a:r>
                      <a:endParaRPr lang="zh-CN" sz="1600" kern="100">
                        <a:effectLst/>
                        <a:latin typeface="Calibri"/>
                        <a:ea typeface="宋体"/>
                        <a:cs typeface="Times New Roman"/>
                      </a:endParaRPr>
                    </a:p>
                  </a:txBody>
                  <a:tcPr marL="68580" marR="68580" marT="0" marB="0" anchor="ctr"/>
                </a:tc>
                <a:tc>
                  <a:txBody>
                    <a:bodyPr/>
                    <a:lstStyle/>
                    <a:p>
                      <a:pPr marL="0" indent="0" algn="ctr">
                        <a:spcAft>
                          <a:spcPts val="0"/>
                        </a:spcAft>
                      </a:pPr>
                      <a:r>
                        <a:rPr lang="zh-CN" altLang="en-US" sz="1600" kern="100" smtClean="0">
                          <a:effectLst/>
                          <a:latin typeface="Calibri"/>
                          <a:ea typeface="宋体"/>
                          <a:cs typeface="Times New Roman"/>
                        </a:rPr>
                        <a:t>西北工业大学</a:t>
                      </a:r>
                      <a:endParaRPr lang="zh-CN" sz="1600" kern="100" dirty="0">
                        <a:effectLst/>
                        <a:latin typeface="Calibri"/>
                        <a:ea typeface="宋体"/>
                        <a:cs typeface="Times New Roman"/>
                      </a:endParaRPr>
                    </a:p>
                  </a:txBody>
                  <a:tcPr marL="68580" marR="68580" marT="0" marB="0"/>
                </a:tc>
              </a:tr>
              <a:tr h="1078143">
                <a:tc>
                  <a:txBody>
                    <a:bodyPr/>
                    <a:lstStyle/>
                    <a:p>
                      <a:pPr indent="0" algn="just">
                        <a:spcAft>
                          <a:spcPts val="0"/>
                        </a:spcAft>
                      </a:pPr>
                      <a:r>
                        <a:rPr lang="zh-CN" sz="1800" kern="100" dirty="0">
                          <a:effectLst/>
                        </a:rPr>
                        <a:t>武汉大学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rPr>
                        <a:t>于</a:t>
                      </a:r>
                      <a:r>
                        <a:rPr lang="zh-CN" sz="1600" kern="100" dirty="0" smtClean="0">
                          <a:effectLst/>
                        </a:rPr>
                        <a:t>洋洋</a:t>
                      </a:r>
                      <a:endParaRPr lang="zh-CN" sz="1600" kern="100" dirty="0">
                        <a:effectLst/>
                        <a:latin typeface="Calibri"/>
                        <a:ea typeface="宋体"/>
                        <a:cs typeface="Times New Roman"/>
                      </a:endParaRPr>
                    </a:p>
                  </a:txBody>
                  <a:tcPr marL="68580" marR="68580" marT="0" marB="0" anchor="ctr"/>
                </a:tc>
                <a:tc>
                  <a:txBody>
                    <a:bodyPr/>
                    <a:lstStyle/>
                    <a:p>
                      <a:pPr marL="0" indent="0" algn="l">
                        <a:spcAft>
                          <a:spcPts val="0"/>
                        </a:spcAft>
                      </a:pPr>
                      <a:r>
                        <a:rPr lang="en-US" sz="1600" kern="100" dirty="0">
                          <a:effectLst/>
                          <a:latin typeface="Calibri"/>
                          <a:ea typeface="宋体"/>
                          <a:cs typeface="Times New Roman"/>
                        </a:rPr>
                        <a:t>BP</a:t>
                      </a:r>
                      <a:r>
                        <a:rPr lang="zh-CN" sz="1600" kern="100" dirty="0">
                          <a:effectLst/>
                          <a:latin typeface="Calibri"/>
                          <a:ea typeface="宋体"/>
                          <a:cs typeface="Times New Roman"/>
                        </a:rPr>
                        <a:t>神经网络</a:t>
                      </a:r>
                    </a:p>
                  </a:txBody>
                  <a:tcPr marL="68580" marR="68580" marT="0" marB="0"/>
                </a:tc>
                <a:tc>
                  <a:txBody>
                    <a:bodyPr/>
                    <a:lstStyle/>
                    <a:p>
                      <a:pPr marL="0" indent="0" algn="l">
                        <a:spcAft>
                          <a:spcPts val="0"/>
                        </a:spcAft>
                      </a:pPr>
                      <a:r>
                        <a:rPr lang="zh-CN" sz="1600" kern="100" dirty="0">
                          <a:effectLst/>
                          <a:latin typeface="Calibri"/>
                          <a:ea typeface="宋体"/>
                          <a:cs typeface="Times New Roman"/>
                        </a:rPr>
                        <a:t>镍基高温合金</a:t>
                      </a:r>
                    </a:p>
                  </a:txBody>
                  <a:tcPr marL="68580" marR="68580" marT="0" marB="0"/>
                </a:tc>
                <a:tc>
                  <a:txBody>
                    <a:bodyPr/>
                    <a:lstStyle/>
                    <a:p>
                      <a:pPr algn="just">
                        <a:spcAft>
                          <a:spcPts val="0"/>
                        </a:spcAft>
                      </a:pPr>
                      <a:r>
                        <a:rPr lang="zh-CN" sz="1600" kern="100" dirty="0">
                          <a:effectLst/>
                          <a:latin typeface="Calibri"/>
                          <a:ea typeface="宋体"/>
                          <a:cs typeface="Times New Roman"/>
                        </a:rPr>
                        <a:t>给定合金成分范围及试验条件下各合金元素对蠕变断裂寿命影响程度的顺序为</a:t>
                      </a:r>
                      <a:r>
                        <a:rPr lang="en-US" sz="1600" kern="100" dirty="0">
                          <a:effectLst/>
                          <a:latin typeface="Calibri"/>
                          <a:ea typeface="宋体"/>
                          <a:cs typeface="Times New Roman"/>
                        </a:rPr>
                        <a:t>Cr&gt; W&gt; Ta&gt; Mo&gt; Co</a:t>
                      </a:r>
                      <a:r>
                        <a:rPr lang="zh-CN" sz="1600" kern="100" dirty="0">
                          <a:effectLst/>
                          <a:latin typeface="Calibri"/>
                          <a:ea typeface="宋体"/>
                          <a:cs typeface="Times New Roman"/>
                        </a:rPr>
                        <a:t>。</a:t>
                      </a:r>
                    </a:p>
                  </a:txBody>
                  <a:tcPr marL="68580" marR="68580" marT="0" marB="0"/>
                </a:tc>
                <a:tc>
                  <a:txBody>
                    <a:bodyPr/>
                    <a:lstStyle/>
                    <a:p>
                      <a:pPr indent="0" algn="just">
                        <a:spcAft>
                          <a:spcPts val="0"/>
                        </a:spcAft>
                      </a:pPr>
                      <a:r>
                        <a:rPr lang="en-US" sz="1600" kern="100" dirty="0">
                          <a:effectLst/>
                        </a:rPr>
                        <a:t>2005</a:t>
                      </a:r>
                      <a:endParaRPr lang="zh-CN" sz="1600" kern="100" dirty="0">
                        <a:effectLst/>
                        <a:latin typeface="Calibri"/>
                        <a:ea typeface="宋体"/>
                        <a:cs typeface="Times New Roman"/>
                      </a:endParaRPr>
                    </a:p>
                  </a:txBody>
                  <a:tcPr marL="68580" marR="68580" marT="0" marB="0" anchor="ctr"/>
                </a:tc>
                <a:tc>
                  <a:txBody>
                    <a:bodyPr/>
                    <a:lstStyle/>
                    <a:p>
                      <a:pPr marL="0" indent="0" algn="ctr">
                        <a:spcAft>
                          <a:spcPts val="0"/>
                        </a:spcAft>
                      </a:pPr>
                      <a:r>
                        <a:rPr lang="zh-CN" sz="1600" kern="100" dirty="0">
                          <a:effectLst/>
                          <a:latin typeface="Calibri"/>
                          <a:ea typeface="宋体"/>
                          <a:cs typeface="Times New Roman"/>
                        </a:rPr>
                        <a:t>计算机应用技术</a:t>
                      </a:r>
                      <a:r>
                        <a:rPr lang="en-US" sz="1600" kern="100" dirty="0">
                          <a:effectLst/>
                          <a:latin typeface="Calibri"/>
                          <a:ea typeface="宋体"/>
                          <a:cs typeface="Times New Roman"/>
                        </a:rPr>
                        <a:t>. 25</a:t>
                      </a:r>
                      <a:r>
                        <a:rPr lang="zh-CN" sz="1600" kern="100" dirty="0">
                          <a:effectLst/>
                          <a:latin typeface="Calibri"/>
                          <a:ea typeface="宋体"/>
                          <a:cs typeface="Times New Roman"/>
                        </a:rPr>
                        <a:t>卷</a:t>
                      </a:r>
                      <a:r>
                        <a:rPr lang="en-US" sz="1600" kern="100" dirty="0">
                          <a:effectLst/>
                          <a:latin typeface="Calibri"/>
                          <a:ea typeface="宋体"/>
                          <a:cs typeface="Times New Roman"/>
                        </a:rPr>
                        <a:t>2</a:t>
                      </a:r>
                      <a:r>
                        <a:rPr lang="zh-CN" sz="1600" kern="100" dirty="0">
                          <a:effectLst/>
                          <a:latin typeface="Calibri"/>
                          <a:ea typeface="宋体"/>
                          <a:cs typeface="Times New Roman"/>
                        </a:rPr>
                        <a:t>期</a:t>
                      </a:r>
                      <a:r>
                        <a:rPr lang="en-US" sz="1600" kern="100" dirty="0">
                          <a:effectLst/>
                          <a:latin typeface="Calibri"/>
                          <a:ea typeface="宋体"/>
                          <a:cs typeface="Times New Roman"/>
                        </a:rPr>
                        <a:t>. 96-98</a:t>
                      </a: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636641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a:t>
            </a:r>
            <a:r>
              <a:rPr lang="zh-CN" altLang="en-US" dirty="0" smtClean="0"/>
              <a:t>专家系统（</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1425"/>
            <a:ext cx="8435280" cy="5289451"/>
          </a:xfrm>
        </p:spPr>
        <p:txBody>
          <a:bodyPr/>
          <a:lstStyle/>
          <a:p>
            <a:pPr marL="0" indent="0">
              <a:buNone/>
            </a:pPr>
            <a:r>
              <a:rPr lang="zh-CN" altLang="zh-CN" b="1" dirty="0"/>
              <a:t>合作单位：</a:t>
            </a:r>
            <a:r>
              <a:rPr lang="zh-CN" altLang="zh-CN" sz="2400" dirty="0">
                <a:latin typeface="+mn-ea"/>
                <a:ea typeface="+mn-ea"/>
              </a:rPr>
              <a:t>上海市地震局</a:t>
            </a:r>
          </a:p>
          <a:p>
            <a:pPr marL="0" indent="0">
              <a:buNone/>
            </a:pPr>
            <a:r>
              <a:rPr lang="zh-CN" altLang="zh-CN" b="1" dirty="0"/>
              <a:t>研究成果：</a:t>
            </a:r>
            <a:r>
              <a:rPr lang="zh-CN" altLang="zh-CN" sz="2400" dirty="0">
                <a:latin typeface="+mn-ea"/>
                <a:ea typeface="+mn-ea"/>
              </a:rPr>
              <a:t>研发了混合智能地震预报分析集成平台——</a:t>
            </a:r>
            <a:r>
              <a:rPr lang="en-US" altLang="zh-CN" sz="2400" dirty="0">
                <a:latin typeface="+mn-ea"/>
                <a:ea typeface="+mn-ea"/>
              </a:rPr>
              <a:t>PHIEPA</a:t>
            </a:r>
            <a:r>
              <a:rPr lang="zh-CN" altLang="zh-CN" sz="2400" dirty="0">
                <a:latin typeface="+mn-ea"/>
                <a:ea typeface="+mn-ea"/>
              </a:rPr>
              <a:t>，将模糊系统、神经网络与专家系统技术相结合，引入了驾驭式推理、不确定推理、证据的相关性改正、前兆测项的密度改正等技术和基于模糊用户模型的个性化解释方法，使系统不仅具有符号推理与解释功能、学习功能，还具有较强的人际交互能力。</a:t>
            </a:r>
            <a:endParaRPr lang="zh-CN" altLang="en-US" sz="2400" dirty="0">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2688404167"/>
              </p:ext>
            </p:extLst>
          </p:nvPr>
        </p:nvGraphicFramePr>
        <p:xfrm>
          <a:off x="467544" y="3789040"/>
          <a:ext cx="8064898" cy="1872209"/>
        </p:xfrm>
        <a:graphic>
          <a:graphicData uri="http://schemas.openxmlformats.org/drawingml/2006/table">
            <a:tbl>
              <a:tblPr firstRow="1" firstCol="1" bandRow="1">
                <a:tableStyleId>{5C22544A-7EE6-4342-B048-85BDC9FD1C3A}</a:tableStyleId>
              </a:tblPr>
              <a:tblGrid>
                <a:gridCol w="895258"/>
                <a:gridCol w="896205"/>
                <a:gridCol w="896205"/>
                <a:gridCol w="896205"/>
                <a:gridCol w="896205"/>
                <a:gridCol w="896205"/>
                <a:gridCol w="896205"/>
                <a:gridCol w="896205"/>
                <a:gridCol w="896205"/>
              </a:tblGrid>
              <a:tr h="675317">
                <a:tc gridSpan="4">
                  <a:txBody>
                    <a:bodyPr/>
                    <a:lstStyle/>
                    <a:p>
                      <a:pPr algn="ctr">
                        <a:spcAft>
                          <a:spcPts val="0"/>
                        </a:spcAft>
                      </a:pPr>
                      <a:r>
                        <a:rPr lang="zh-CN" sz="2000" kern="1200" dirty="0">
                          <a:effectLst/>
                        </a:rPr>
                        <a:t>对不同地震要素的报准率</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kern="1200">
                          <a:effectLst/>
                        </a:rPr>
                        <a:t>对不同震级地震的报准率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kern="1200">
                          <a:effectLst/>
                        </a:rPr>
                        <a:t>漏报率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03475">
                <a:tc>
                  <a:txBody>
                    <a:bodyPr/>
                    <a:lstStyle/>
                    <a:p>
                      <a:pPr marL="0" algn="ctr" defTabSz="914400" rtl="0" eaLnBrk="1" latinLnBrk="0" hangingPunct="1">
                        <a:spcAft>
                          <a:spcPts val="0"/>
                        </a:spcAft>
                      </a:pPr>
                      <a:r>
                        <a:rPr lang="zh-CN" sz="2000" kern="1200" dirty="0">
                          <a:solidFill>
                            <a:schemeClr val="dk1"/>
                          </a:solidFill>
                          <a:effectLst/>
                          <a:latin typeface="+mn-lt"/>
                          <a:ea typeface="+mn-ea"/>
                          <a:cs typeface="+mn-cs"/>
                        </a:rPr>
                        <a:t>中期</a:t>
                      </a:r>
                    </a:p>
                  </a:txBody>
                  <a:tcPr marL="68580" marR="68580" marT="0" marB="0" anchor="ctr">
                    <a:solidFill>
                      <a:srgbClr val="D0D8E8"/>
                    </a:solidFill>
                  </a:tcPr>
                </a:tc>
                <a:tc>
                  <a:txBody>
                    <a:bodyPr/>
                    <a:lstStyle/>
                    <a:p>
                      <a:pPr algn="ctr">
                        <a:spcAft>
                          <a:spcPts val="0"/>
                        </a:spcAft>
                      </a:pPr>
                      <a:r>
                        <a:rPr lang="zh-CN" sz="2000" kern="1200" dirty="0">
                          <a:effectLst/>
                        </a:rPr>
                        <a:t>短期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临震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震级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6.0-6.9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93417">
                <a:tc>
                  <a:txBody>
                    <a:bodyPr/>
                    <a:lstStyle/>
                    <a:p>
                      <a:pPr marL="0" algn="ctr" defTabSz="914400" rtl="0" eaLnBrk="1" latinLnBrk="0" hangingPunct="1">
                        <a:spcAft>
                          <a:spcPts val="0"/>
                        </a:spcAft>
                      </a:pPr>
                      <a:r>
                        <a:rPr lang="en-US" sz="2000" kern="1200" dirty="0">
                          <a:solidFill>
                            <a:schemeClr val="dk1"/>
                          </a:solidFill>
                          <a:effectLst/>
                          <a:latin typeface="+mn-lt"/>
                          <a:ea typeface="+mn-ea"/>
                          <a:cs typeface="+mn-cs"/>
                        </a:rPr>
                        <a:t>96%</a:t>
                      </a:r>
                      <a:endParaRPr lang="zh-CN" sz="2000" kern="1200" dirty="0">
                        <a:solidFill>
                          <a:schemeClr val="dk1"/>
                        </a:solidFill>
                        <a:effectLst/>
                        <a:latin typeface="+mn-lt"/>
                        <a:ea typeface="+mn-ea"/>
                        <a:cs typeface="+mn-cs"/>
                      </a:endParaRPr>
                    </a:p>
                  </a:txBody>
                  <a:tcPr marL="68580" marR="68580" marT="0" marB="0" anchor="ctr">
                    <a:solidFill>
                      <a:srgbClr val="E9EDF4"/>
                    </a:solidFill>
                  </a:tcPr>
                </a:tc>
                <a:tc>
                  <a:txBody>
                    <a:bodyPr/>
                    <a:lstStyle/>
                    <a:p>
                      <a:pPr algn="ctr">
                        <a:spcAft>
                          <a:spcPts val="0"/>
                        </a:spcAft>
                      </a:pPr>
                      <a:r>
                        <a:rPr lang="en-US" sz="2000" kern="12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94305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地震预报专家系统</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dirty="0" smtClean="0"/>
              <a:t>系统意义</a:t>
            </a:r>
            <a:r>
              <a:rPr lang="zh-CN" altLang="en-US" dirty="0"/>
              <a:t>：</a:t>
            </a:r>
            <a:r>
              <a:rPr lang="zh-CN" altLang="zh-CN" sz="2400" dirty="0" smtClean="0">
                <a:latin typeface="+mn-ea"/>
                <a:ea typeface="+mn-ea"/>
              </a:rPr>
              <a:t>（</a:t>
            </a:r>
            <a:r>
              <a:rPr lang="en-US" altLang="zh-CN" sz="2400" dirty="0">
                <a:latin typeface="+mn-ea"/>
                <a:ea typeface="+mn-ea"/>
              </a:rPr>
              <a:t>1</a:t>
            </a:r>
            <a:r>
              <a:rPr lang="zh-CN" altLang="zh-CN" sz="2400" dirty="0">
                <a:latin typeface="+mn-ea"/>
                <a:ea typeface="+mn-ea"/>
              </a:rPr>
              <a:t>）继承人类专家的经验；（</a:t>
            </a:r>
            <a:r>
              <a:rPr lang="en-US" altLang="zh-CN" sz="2400" dirty="0">
                <a:latin typeface="+mn-ea"/>
                <a:ea typeface="+mn-ea"/>
              </a:rPr>
              <a:t>2</a:t>
            </a:r>
            <a:r>
              <a:rPr lang="zh-CN" altLang="zh-CN" sz="2400" dirty="0">
                <a:latin typeface="+mn-ea"/>
                <a:ea typeface="+mn-ea"/>
              </a:rPr>
              <a:t>）推动地震预报的科学化和计算机化；（</a:t>
            </a:r>
            <a:r>
              <a:rPr lang="en-US" altLang="zh-CN" sz="2400" dirty="0">
                <a:latin typeface="+mn-ea"/>
                <a:ea typeface="+mn-ea"/>
              </a:rPr>
              <a:t>3</a:t>
            </a:r>
            <a:r>
              <a:rPr lang="zh-CN" altLang="zh-CN" sz="2400" dirty="0">
                <a:latin typeface="+mn-ea"/>
                <a:ea typeface="+mn-ea"/>
              </a:rPr>
              <a:t>）提高地震预报系统的解释能力，用户可以参与系统的推理中协同工作；（</a:t>
            </a:r>
            <a:r>
              <a:rPr lang="en-US" altLang="zh-CN" sz="2400" dirty="0">
                <a:latin typeface="+mn-ea"/>
                <a:ea typeface="+mn-ea"/>
              </a:rPr>
              <a:t>4</a:t>
            </a:r>
            <a:r>
              <a:rPr lang="zh-CN" altLang="zh-CN" sz="2400" dirty="0">
                <a:latin typeface="+mn-ea"/>
                <a:ea typeface="+mn-ea"/>
              </a:rPr>
              <a:t>）同时也增强了用户对推理结果的信任程度，这对地震预报专家系统的推广起到很大的促进作用</a:t>
            </a:r>
            <a:r>
              <a:rPr lang="zh-CN" altLang="zh-CN" sz="2400" dirty="0" smtClean="0">
                <a:latin typeface="+mn-ea"/>
                <a:ea typeface="+mn-ea"/>
              </a:rPr>
              <a:t>。</a:t>
            </a:r>
            <a:endParaRPr lang="en-US" altLang="zh-CN" sz="2400" b="1" dirty="0" smtClean="0">
              <a:latin typeface="+mn-ea"/>
              <a:ea typeface="+mn-ea"/>
            </a:endParaRPr>
          </a:p>
          <a:p>
            <a:r>
              <a:rPr lang="zh-CN" altLang="zh-CN" b="1" dirty="0" smtClean="0"/>
              <a:t>应用</a:t>
            </a:r>
            <a:r>
              <a:rPr lang="zh-CN" altLang="zh-CN" b="1" dirty="0"/>
              <a:t>推广</a:t>
            </a:r>
            <a:r>
              <a:rPr lang="zh-CN" altLang="zh-CN" b="1" dirty="0" smtClean="0"/>
              <a:t>：</a:t>
            </a:r>
            <a:r>
              <a:rPr lang="zh-CN" altLang="zh-CN" sz="2400" dirty="0" smtClean="0">
                <a:latin typeface="+mn-ea"/>
                <a:ea typeface="+mn-ea"/>
              </a:rPr>
              <a:t>该</a:t>
            </a:r>
            <a:r>
              <a:rPr lang="zh-CN" altLang="zh-CN" sz="2400" dirty="0">
                <a:latin typeface="+mn-ea"/>
                <a:ea typeface="+mn-ea"/>
              </a:rPr>
              <a:t>系统已经通过国家地震局的测试，并在上海市地震局成功地试运行。本系统现已被上海地震局，安徽地震局，北京地震局等多家国内地震单位推广使用。</a:t>
            </a:r>
          </a:p>
          <a:p>
            <a:r>
              <a:rPr lang="zh-CN" altLang="zh-CN" b="1" dirty="0"/>
              <a:t>学术荣誉：</a:t>
            </a:r>
            <a:r>
              <a:rPr lang="zh-CN" altLang="zh-CN" sz="2400" dirty="0">
                <a:latin typeface="+mn-ea"/>
                <a:ea typeface="+mn-ea"/>
              </a:rPr>
              <a:t>曾获得中国地震局防震减灾优秀成果奖三等奖、上海市地震局防震减灾优秀成果三等奖、上海市科技进步三等奖。</a:t>
            </a:r>
            <a:endParaRPr lang="zh-CN" altLang="en-US" sz="2400" dirty="0">
              <a:latin typeface="+mn-ea"/>
              <a:ea typeface="+mn-ea"/>
            </a:endParaRPr>
          </a:p>
        </p:txBody>
      </p:sp>
      <p:pic>
        <p:nvPicPr>
          <p:cNvPr id="30722" name="Picture 2" descr="initpintu_副本"/>
          <p:cNvPicPr>
            <a:picLocks noChangeAspect="1" noChangeArrowheads="1"/>
          </p:cNvPicPr>
          <p:nvPr/>
        </p:nvPicPr>
        <p:blipFill>
          <a:blip r:embed="rId2">
            <a:extLst>
              <a:ext uri="{28A0092B-C50C-407E-A947-70E740481C1C}">
                <a14:useLocalDpi xmlns:a14="http://schemas.microsoft.com/office/drawing/2010/main" val="0"/>
              </a:ext>
            </a:extLst>
          </a:blip>
          <a:srcRect l="2930" t="3032" r="2934" b="3941"/>
          <a:stretch>
            <a:fillRect/>
          </a:stretch>
        </p:blipFill>
        <p:spPr bwMode="auto">
          <a:xfrm>
            <a:off x="1187624" y="767815"/>
            <a:ext cx="6552728" cy="558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2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en-US" altLang="zh-CN" dirty="0"/>
              <a:t>OTIS</a:t>
            </a:r>
            <a:r>
              <a:rPr lang="zh-CN" altLang="en-US" dirty="0"/>
              <a:t>电梯维护历史数据分析</a:t>
            </a:r>
          </a:p>
        </p:txBody>
      </p:sp>
      <p:sp>
        <p:nvSpPr>
          <p:cNvPr id="3" name="内容占位符 2"/>
          <p:cNvSpPr>
            <a:spLocks noGrp="1"/>
          </p:cNvSpPr>
          <p:nvPr>
            <p:ph idx="1"/>
          </p:nvPr>
        </p:nvSpPr>
        <p:spPr>
          <a:xfrm>
            <a:off x="251520" y="836712"/>
            <a:ext cx="8280920" cy="5904656"/>
          </a:xfrm>
        </p:spPr>
        <p:txBody>
          <a:bodyPr>
            <a:normAutofit lnSpcReduction="10000"/>
          </a:bodyPr>
          <a:lstStyle/>
          <a:p>
            <a:r>
              <a:rPr lang="zh-CN" altLang="zh-CN" b="1" dirty="0"/>
              <a:t>合作单位：</a:t>
            </a:r>
            <a:r>
              <a:rPr lang="zh-CN" altLang="zh-CN" sz="2400" dirty="0">
                <a:latin typeface="+mn-ea"/>
                <a:ea typeface="+mn-ea"/>
              </a:rPr>
              <a:t>美国联合技术研究中心</a:t>
            </a:r>
          </a:p>
          <a:p>
            <a:r>
              <a:rPr lang="zh-CN" altLang="zh-CN" b="1" dirty="0"/>
              <a:t>应用单位：</a:t>
            </a:r>
            <a:r>
              <a:rPr lang="zh-CN" altLang="zh-CN" sz="2400" dirty="0">
                <a:latin typeface="+mn-ea"/>
                <a:ea typeface="+mn-ea"/>
              </a:rPr>
              <a:t>奥迪斯</a:t>
            </a:r>
            <a:r>
              <a:rPr lang="zh-CN" altLang="zh-CN" sz="2400" dirty="0" smtClean="0">
                <a:latin typeface="+mn-ea"/>
                <a:ea typeface="+mn-ea"/>
              </a:rPr>
              <a:t>电梯</a:t>
            </a:r>
            <a:endParaRPr lang="en-US" altLang="zh-CN" sz="2400" dirty="0" smtClean="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smtClean="0">
              <a:latin typeface="+mn-ea"/>
              <a:ea typeface="+mn-ea"/>
            </a:endParaRPr>
          </a:p>
          <a:p>
            <a:pPr marL="0" indent="0">
              <a:buNone/>
            </a:pPr>
            <a:endParaRPr lang="en-US" altLang="zh-CN" sz="2400" dirty="0" smtClean="0">
              <a:latin typeface="+mn-ea"/>
              <a:ea typeface="+mn-ea"/>
            </a:endParaRPr>
          </a:p>
          <a:p>
            <a:pPr marL="0" indent="0">
              <a:buNone/>
            </a:pPr>
            <a:endParaRPr lang="zh-CN" altLang="zh-CN" sz="2400" dirty="0">
              <a:latin typeface="+mn-ea"/>
              <a:ea typeface="+mn-ea"/>
            </a:endParaRPr>
          </a:p>
          <a:p>
            <a:endParaRPr lang="en-US" altLang="zh-CN" sz="2000" b="1" dirty="0" smtClean="0"/>
          </a:p>
          <a:p>
            <a:r>
              <a:rPr lang="zh-CN" altLang="zh-CN" b="1" dirty="0" smtClean="0"/>
              <a:t>研究</a:t>
            </a:r>
            <a:r>
              <a:rPr lang="zh-CN" altLang="zh-CN" b="1" dirty="0"/>
              <a:t>成果：</a:t>
            </a:r>
            <a:r>
              <a:rPr lang="zh-CN" altLang="zh-CN" sz="2400" dirty="0">
                <a:latin typeface="+mn-ea"/>
                <a:ea typeface="+mn-ea"/>
              </a:rPr>
              <a:t>研发了“领域服务历史数据挖掘</a:t>
            </a:r>
            <a:r>
              <a:rPr lang="en-US" altLang="zh-CN" sz="2400" dirty="0">
                <a:latin typeface="+mn-ea"/>
                <a:ea typeface="+mn-ea"/>
              </a:rPr>
              <a:t>——</a:t>
            </a:r>
            <a:r>
              <a:rPr lang="zh-CN" altLang="zh-CN" sz="2400" dirty="0">
                <a:latin typeface="+mn-ea"/>
                <a:ea typeface="+mn-ea"/>
              </a:rPr>
              <a:t>分析、技术和工具及其在设备维护中的应用研究”，通过对奥迪斯电梯生产厂商提供的电梯历史服务数据的分析</a:t>
            </a:r>
            <a:r>
              <a:rPr lang="zh-CN" altLang="zh-CN" sz="2400" dirty="0" smtClean="0">
                <a:latin typeface="+mn-ea"/>
                <a:ea typeface="+mn-ea"/>
              </a:rPr>
              <a:t>，应用</a:t>
            </a:r>
            <a:r>
              <a:rPr lang="zh-CN" altLang="zh-CN" sz="2400" dirty="0">
                <a:latin typeface="+mn-ea"/>
                <a:ea typeface="+mn-ea"/>
              </a:rPr>
              <a:t>序贯模式、关联规则、决策树、聚类等数据挖掘方法，提取定期预防性维护访问和不定期的维修事件之间的关联，定制预防性维护策略</a:t>
            </a:r>
            <a:r>
              <a:rPr lang="zh-CN" altLang="zh-CN" sz="2400" dirty="0" smtClean="0">
                <a:latin typeface="+mn-ea"/>
                <a:ea typeface="+mn-ea"/>
              </a:rPr>
              <a:t>。曾</a:t>
            </a:r>
            <a:r>
              <a:rPr lang="zh-CN" altLang="zh-CN" sz="2400" dirty="0">
                <a:latin typeface="+mn-ea"/>
                <a:ea typeface="+mn-ea"/>
              </a:rPr>
              <a:t>在多个中英文期刊以及多个国际会议发表文章</a:t>
            </a:r>
            <a:r>
              <a:rPr lang="en-US" altLang="zh-CN" sz="2400" dirty="0">
                <a:latin typeface="+mn-ea"/>
                <a:ea typeface="+mn-ea"/>
              </a:rPr>
              <a:t>50</a:t>
            </a:r>
            <a:r>
              <a:rPr lang="zh-CN" altLang="zh-CN" sz="2400" dirty="0">
                <a:latin typeface="+mn-ea"/>
                <a:ea typeface="+mn-ea"/>
              </a:rPr>
              <a:t>余篇。</a:t>
            </a:r>
          </a:p>
          <a:p>
            <a:pPr marL="0" indent="0">
              <a:buNone/>
            </a:pPr>
            <a:endParaRPr lang="zh-CN" altLang="en-US" dirty="0"/>
          </a:p>
        </p:txBody>
      </p:sp>
      <p:pic>
        <p:nvPicPr>
          <p:cNvPr id="4" name="Picture 2"/>
          <p:cNvPicPr/>
          <p:nvPr/>
        </p:nvPicPr>
        <p:blipFill rotWithShape="1">
          <a:blip r:embed="rId2">
            <a:extLst>
              <a:ext uri="{28A0092B-C50C-407E-A947-70E740481C1C}">
                <a14:useLocalDpi xmlns:a14="http://schemas.microsoft.com/office/drawing/2010/main" val="0"/>
              </a:ext>
            </a:extLst>
          </a:blip>
          <a:srcRect b="14204"/>
          <a:stretch/>
        </p:blipFill>
        <p:spPr bwMode="auto">
          <a:xfrm>
            <a:off x="2411760" y="1782440"/>
            <a:ext cx="3960440" cy="236664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95254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用户建模与个性化</a:t>
            </a:r>
            <a:r>
              <a:rPr lang="zh-CN" altLang="en-US" dirty="0" smtClean="0"/>
              <a:t>推荐（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800200"/>
          </a:xfrm>
        </p:spPr>
        <p:txBody>
          <a:bodyPr/>
          <a:lstStyle/>
          <a:p>
            <a:pPr marL="0" indent="0">
              <a:buNone/>
            </a:pPr>
            <a:r>
              <a:rPr lang="zh-CN" altLang="zh-CN" dirty="0" smtClean="0"/>
              <a:t>推荐</a:t>
            </a:r>
            <a:r>
              <a:rPr lang="zh-CN" altLang="zh-CN" dirty="0"/>
              <a:t>系统</a:t>
            </a:r>
            <a:r>
              <a:rPr lang="zh-CN" altLang="zh-CN" sz="2400" dirty="0"/>
              <a:t>通过研究用户的兴趣偏好，进行个性化计算，由系统发现用户的兴趣点，从而引导用户发现自己的信息需求。一个好的推荐系统不仅能为用户提供个性化的服务，还能和用户之间建立密切关系，让用户对推荐产生依赖。</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532" y="2492896"/>
            <a:ext cx="8219256" cy="3744416"/>
          </a:xfrm>
          <a:prstGeom prst="rect">
            <a:avLst/>
          </a:prstGeom>
          <a:noFill/>
        </p:spPr>
      </p:pic>
    </p:spTree>
    <p:extLst>
      <p:ext uri="{BB962C8B-B14F-4D97-AF65-F5344CB8AC3E}">
        <p14:creationId xmlns:p14="http://schemas.microsoft.com/office/powerpoint/2010/main" val="2815443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endParaRPr lang="zh-CN" altLang="en-US" dirty="0"/>
          </a:p>
        </p:txBody>
      </p:sp>
      <p:sp>
        <p:nvSpPr>
          <p:cNvPr id="3" name="内容占位符 2"/>
          <p:cNvSpPr>
            <a:spLocks noGrp="1"/>
          </p:cNvSpPr>
          <p:nvPr>
            <p:ph idx="1"/>
          </p:nvPr>
        </p:nvSpPr>
        <p:spPr>
          <a:xfrm>
            <a:off x="251520" y="836712"/>
            <a:ext cx="8435280" cy="5289451"/>
          </a:xfrm>
        </p:spPr>
        <p:txBody>
          <a:bodyPr>
            <a:normAutofit fontScale="92500"/>
          </a:bodyPr>
          <a:lstStyle/>
          <a:p>
            <a:pPr marL="0" indent="0">
              <a:buNone/>
            </a:pPr>
            <a:r>
              <a:rPr lang="zh-CN" altLang="en-US" dirty="0" smtClean="0"/>
              <a:t>（</a:t>
            </a:r>
            <a:r>
              <a:rPr lang="en-US" altLang="zh-CN" dirty="0" smtClean="0"/>
              <a:t>1</a:t>
            </a:r>
            <a:r>
              <a:rPr lang="zh-CN" altLang="en-US" dirty="0" smtClean="0"/>
              <a:t>）</a:t>
            </a:r>
            <a:r>
              <a:rPr lang="zh-CN" altLang="zh-CN" dirty="0" smtClean="0"/>
              <a:t>综合</a:t>
            </a:r>
            <a:r>
              <a:rPr lang="zh-CN" altLang="zh-CN" dirty="0"/>
              <a:t>类电子商务网站中的个性化</a:t>
            </a:r>
            <a:r>
              <a:rPr lang="zh-CN" altLang="zh-CN" dirty="0" smtClean="0"/>
              <a:t>推荐</a:t>
            </a:r>
            <a:endParaRPr lang="en-US" altLang="zh-CN" dirty="0" smtClean="0"/>
          </a:p>
          <a:p>
            <a:pPr marL="0" indent="0">
              <a:buNone/>
            </a:pPr>
            <a:r>
              <a:rPr lang="en-US" altLang="zh-CN" sz="2600" dirty="0" smtClean="0">
                <a:latin typeface="+mn-ea"/>
                <a:ea typeface="+mn-ea"/>
              </a:rPr>
              <a:t>    </a:t>
            </a:r>
            <a:r>
              <a:rPr lang="zh-CN" altLang="zh-CN" sz="2600" dirty="0" smtClean="0"/>
              <a:t>根据综合类电子商务网站的特点，我们为某大型电子商务网站研发了时间加权的</a:t>
            </a:r>
            <a:r>
              <a:rPr lang="en-US" altLang="zh-CN" sz="2600" dirty="0" smtClean="0"/>
              <a:t>Item</a:t>
            </a:r>
            <a:r>
              <a:rPr lang="zh-CN" altLang="zh-CN" sz="2600" dirty="0" smtClean="0"/>
              <a:t>关联推荐和基于图聚类的组合推荐，可以将网站浏览用户转变为购买用户，提高商品的交叉销售能力，提高客户对电子商务网站的忠诚度。</a:t>
            </a:r>
            <a:endParaRPr lang="en-US" altLang="zh-CN" sz="2600" dirty="0" smtClean="0"/>
          </a:p>
          <a:p>
            <a:pPr marL="0" indent="0">
              <a:buNone/>
            </a:pPr>
            <a:r>
              <a:rPr lang="zh-CN" altLang="en-US" dirty="0" smtClean="0"/>
              <a:t>（</a:t>
            </a:r>
            <a:r>
              <a:rPr lang="en-US" altLang="zh-CN" dirty="0" smtClean="0"/>
              <a:t>2</a:t>
            </a:r>
            <a:r>
              <a:rPr lang="zh-CN" altLang="en-US" dirty="0" smtClean="0"/>
              <a:t>）</a:t>
            </a:r>
            <a:r>
              <a:rPr lang="zh-CN" altLang="zh-CN" dirty="0" smtClean="0"/>
              <a:t>上海大学乐乎</a:t>
            </a:r>
            <a:r>
              <a:rPr lang="en-US" altLang="zh-CN" dirty="0" smtClean="0"/>
              <a:t>PT</a:t>
            </a:r>
            <a:r>
              <a:rPr lang="zh-CN" altLang="zh-CN" dirty="0" smtClean="0"/>
              <a:t>下载网站的个性化推荐</a:t>
            </a:r>
          </a:p>
          <a:p>
            <a:pPr marL="0" indent="0">
              <a:buNone/>
            </a:pPr>
            <a:r>
              <a:rPr lang="en-US" altLang="zh-CN" sz="2600" dirty="0" smtClean="0">
                <a:latin typeface="+mn-ea"/>
                <a:ea typeface="+mn-ea"/>
              </a:rPr>
              <a:t>    </a:t>
            </a:r>
            <a:r>
              <a:rPr lang="zh-CN" altLang="zh-CN" sz="2600" dirty="0"/>
              <a:t>根据</a:t>
            </a:r>
            <a:r>
              <a:rPr lang="en-US" altLang="zh-CN" sz="2600" dirty="0"/>
              <a:t>BT</a:t>
            </a:r>
            <a:r>
              <a:rPr lang="zh-CN" altLang="zh-CN" sz="2600" dirty="0"/>
              <a:t>下载网站的特点，我们为乐乎</a:t>
            </a:r>
            <a:r>
              <a:rPr lang="en-US" altLang="zh-CN" sz="2600" dirty="0"/>
              <a:t>PT</a:t>
            </a:r>
            <a:r>
              <a:rPr lang="zh-CN" altLang="zh-CN" sz="2600" dirty="0"/>
              <a:t>研发了基于项目生命周期的协同过滤和基于迁移学习的个性化推荐方法，提高了用户查找感兴趣的种子的效率，提高了网站用户的粘度。</a:t>
            </a:r>
          </a:p>
          <a:p>
            <a:pPr marL="0" indent="0">
              <a:buNone/>
            </a:pPr>
            <a:r>
              <a:rPr lang="zh-CN" altLang="en-US" dirty="0" smtClean="0"/>
              <a:t>（</a:t>
            </a:r>
            <a:r>
              <a:rPr lang="en-US" altLang="zh-CN" dirty="0" smtClean="0"/>
              <a:t>3</a:t>
            </a:r>
            <a:r>
              <a:rPr lang="zh-CN" altLang="en-US" dirty="0" smtClean="0"/>
              <a:t>）</a:t>
            </a:r>
            <a:r>
              <a:rPr lang="zh-CN" altLang="zh-CN" dirty="0" smtClean="0"/>
              <a:t>服装</a:t>
            </a:r>
            <a:r>
              <a:rPr lang="zh-CN" altLang="zh-CN" dirty="0"/>
              <a:t>个性化推荐系统</a:t>
            </a:r>
          </a:p>
          <a:p>
            <a:pPr marL="0" indent="0">
              <a:buNone/>
            </a:pPr>
            <a:r>
              <a:rPr lang="en-US" altLang="zh-CN" sz="2600" dirty="0" smtClean="0">
                <a:latin typeface="+mn-ea"/>
                <a:ea typeface="+mn-ea"/>
              </a:rPr>
              <a:t>    </a:t>
            </a:r>
            <a:r>
              <a:rPr lang="zh-CN" altLang="zh-CN" sz="2600" dirty="0"/>
              <a:t>以服装搭配专家知识为基础，通过分析用户的喜好、需求以及历史数据，为用户推荐可能喜欢的服装搭配。</a:t>
            </a:r>
          </a:p>
          <a:p>
            <a:pPr marL="0" indent="0">
              <a:buNone/>
            </a:pPr>
            <a:endParaRPr lang="zh-CN" altLang="en-US" dirty="0"/>
          </a:p>
        </p:txBody>
      </p:sp>
    </p:spTree>
    <p:extLst>
      <p:ext uri="{BB962C8B-B14F-4D97-AF65-F5344CB8AC3E}">
        <p14:creationId xmlns:p14="http://schemas.microsoft.com/office/powerpoint/2010/main" val="3390051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r>
              <a:rPr lang="zh-CN" altLang="zh-CN" b="1" dirty="0"/>
              <a:t>合作单位：</a:t>
            </a:r>
            <a:r>
              <a:rPr lang="zh-CN" altLang="zh-CN" sz="2400" dirty="0">
                <a:latin typeface="+mn-ea"/>
                <a:ea typeface="+mn-ea"/>
              </a:rPr>
              <a:t>上海达睿供应链咨询有限公司、上海博科资讯股份有限公司、上海司顿物流工程咨询有限公司</a:t>
            </a:r>
          </a:p>
          <a:p>
            <a:r>
              <a:rPr lang="zh-CN" altLang="zh-CN" b="1" dirty="0"/>
              <a:t>应用单位：</a:t>
            </a:r>
            <a:r>
              <a:rPr lang="zh-CN" altLang="zh-CN" sz="2400" dirty="0">
                <a:latin typeface="+mn-ea"/>
                <a:ea typeface="+mn-ea"/>
              </a:rPr>
              <a:t>特步（中国）有限公司、温州惠特鞋业有限公司、</a:t>
            </a:r>
            <a:r>
              <a:rPr lang="zh-CN" altLang="zh-CN" sz="2400" b="1" dirty="0">
                <a:latin typeface="+mn-ea"/>
                <a:ea typeface="+mn-ea"/>
              </a:rPr>
              <a:t>上海市电力公司</a:t>
            </a:r>
            <a:r>
              <a:rPr lang="zh-CN" altLang="zh-CN" sz="2400" dirty="0">
                <a:latin typeface="+mn-ea"/>
                <a:ea typeface="+mn-ea"/>
              </a:rPr>
              <a:t>物流服务中心、浙江电力物资公司等等</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996952"/>
            <a:ext cx="7488832" cy="3528392"/>
          </a:xfrm>
          <a:prstGeom prst="rect">
            <a:avLst/>
          </a:prstGeom>
          <a:noFill/>
        </p:spPr>
      </p:pic>
    </p:spTree>
    <p:extLst>
      <p:ext uri="{BB962C8B-B14F-4D97-AF65-F5344CB8AC3E}">
        <p14:creationId xmlns:p14="http://schemas.microsoft.com/office/powerpoint/2010/main" val="1264971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需求链管理中的机器学习研究（</a:t>
            </a:r>
            <a:r>
              <a:rPr lang="en-US" altLang="zh-CN" dirty="0"/>
              <a:t>1</a:t>
            </a:r>
            <a:r>
              <a:rPr lang="zh-CN" altLang="en-US" dirty="0"/>
              <a:t>）</a:t>
            </a:r>
          </a:p>
        </p:txBody>
      </p:sp>
      <p:sp>
        <p:nvSpPr>
          <p:cNvPr id="3" name="内容占位符 2"/>
          <p:cNvSpPr>
            <a:spLocks noGrp="1"/>
          </p:cNvSpPr>
          <p:nvPr>
            <p:ph idx="1"/>
          </p:nvPr>
        </p:nvSpPr>
        <p:spPr>
          <a:xfrm>
            <a:off x="251520" y="836712"/>
            <a:ext cx="8435280" cy="5289451"/>
          </a:xfrm>
        </p:spPr>
        <p:txBody>
          <a:bodyPr/>
          <a:lstStyle/>
          <a:p>
            <a:pPr marL="0" indent="0">
              <a:buNone/>
            </a:pPr>
            <a:r>
              <a:rPr lang="zh-CN" altLang="en-US" dirty="0"/>
              <a:t>研究成果</a:t>
            </a:r>
            <a:r>
              <a:rPr lang="zh-CN" altLang="en-US" dirty="0" smtClean="0"/>
              <a:t>：</a:t>
            </a:r>
            <a:endParaRPr lang="en-US" altLang="zh-CN" dirty="0" smtClean="0"/>
          </a:p>
          <a:p>
            <a:pPr marL="0" indent="0">
              <a:buNone/>
            </a:pPr>
            <a:r>
              <a:rPr lang="en-US" altLang="zh-CN" sz="2400" dirty="0">
                <a:latin typeface="+mn-ea"/>
                <a:ea typeface="+mn-ea"/>
              </a:rPr>
              <a:t> </a:t>
            </a:r>
            <a:r>
              <a:rPr lang="en-US" altLang="zh-CN" sz="2400" dirty="0" smtClean="0">
                <a:latin typeface="+mn-ea"/>
                <a:ea typeface="+mn-ea"/>
              </a:rPr>
              <a:t>   </a:t>
            </a:r>
            <a:r>
              <a:rPr lang="zh-CN" altLang="en-US" dirty="0"/>
              <a:t>高库存和高缺货是企业面临的两大主要问题，究其原因是需求预测难。本课题组自</a:t>
            </a:r>
            <a:r>
              <a:rPr lang="en-US" altLang="zh-CN" dirty="0"/>
              <a:t>2005</a:t>
            </a:r>
            <a:r>
              <a:rPr lang="zh-CN" altLang="en-US" dirty="0"/>
              <a:t>年以来一直致力于需求链管理方法、技术和工具的研究，提出了多种基于机器学习、数据挖掘、计算智能的具有高精度的需求预测方法，构建了基于需求预测的品类规划、库存控制、促销等的联合决策模型，并设计与实现了面向特定领域的需求管理决策平台。</a:t>
            </a:r>
          </a:p>
        </p:txBody>
      </p:sp>
    </p:spTree>
    <p:extLst>
      <p:ext uri="{BB962C8B-B14F-4D97-AF65-F5344CB8AC3E}">
        <p14:creationId xmlns:p14="http://schemas.microsoft.com/office/powerpoint/2010/main" val="1818312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152128"/>
          </a:xfrm>
        </p:spPr>
        <p:txBody>
          <a:bodyPr/>
          <a:lstStyle/>
          <a:p>
            <a:r>
              <a:rPr lang="zh-CN" altLang="zh-CN" b="1" dirty="0"/>
              <a:t>合作单位：</a:t>
            </a:r>
            <a:r>
              <a:rPr lang="zh-CN" altLang="zh-CN" sz="2400" dirty="0">
                <a:latin typeface="+mn-ea"/>
                <a:ea typeface="+mn-ea"/>
              </a:rPr>
              <a:t>墨尔本大学、上海市农科院</a:t>
            </a:r>
            <a:r>
              <a:rPr lang="zh-CN" altLang="zh-CN" sz="2400" dirty="0" smtClean="0">
                <a:latin typeface="+mn-ea"/>
                <a:ea typeface="+mn-ea"/>
              </a:rPr>
              <a:t>等</a:t>
            </a:r>
            <a:endParaRPr lang="zh-CN" altLang="zh-CN" sz="2400" dirty="0">
              <a:latin typeface="+mn-ea"/>
              <a:ea typeface="+mn-ea"/>
            </a:endParaRPr>
          </a:p>
          <a:p>
            <a:r>
              <a:rPr lang="zh-CN" altLang="zh-CN" b="1" dirty="0"/>
              <a:t>应用单位：</a:t>
            </a:r>
            <a:r>
              <a:rPr lang="zh-CN" altLang="zh-CN" sz="2400" dirty="0">
                <a:latin typeface="+mn-ea"/>
                <a:ea typeface="+mn-ea"/>
              </a:rPr>
              <a:t>孙桥现代农业</a:t>
            </a:r>
            <a:r>
              <a:rPr lang="zh-CN" altLang="zh-CN" sz="2400" dirty="0" smtClean="0">
                <a:latin typeface="+mn-ea"/>
                <a:ea typeface="+mn-ea"/>
              </a:rPr>
              <a:t>园区</a:t>
            </a:r>
            <a:endParaRPr lang="zh-CN" altLang="en-US" sz="2400" dirty="0">
              <a:latin typeface="+mn-ea"/>
              <a:ea typeface="+mn-ea"/>
            </a:endParaRPr>
          </a:p>
        </p:txBody>
      </p:sp>
      <p:pic>
        <p:nvPicPr>
          <p:cNvPr id="4" name="图片 3">
            <a:hlinkClick r:id="rId2" action="ppaction://hlinksldjump"/>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0464"/>
            <a:ext cx="8411199" cy="3960439"/>
          </a:xfrm>
          <a:prstGeom prst="rect">
            <a:avLst/>
          </a:prstGeom>
          <a:noFill/>
          <a:ln>
            <a:noFill/>
          </a:ln>
          <a:extLst/>
        </p:spPr>
      </p:pic>
    </p:spTree>
    <p:extLst>
      <p:ext uri="{BB962C8B-B14F-4D97-AF65-F5344CB8AC3E}">
        <p14:creationId xmlns:p14="http://schemas.microsoft.com/office/powerpoint/2010/main" val="12262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农业物联网中的机器学习研究</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zh-CN" altLang="zh-CN" b="1" dirty="0"/>
              <a:t>研究成果</a:t>
            </a:r>
            <a:r>
              <a:rPr lang="zh-CN" altLang="zh-CN" b="1" dirty="0" smtClean="0"/>
              <a:t>：</a:t>
            </a:r>
            <a:endParaRPr lang="en-US" altLang="zh-CN" b="1" dirty="0" smtClean="0"/>
          </a:p>
          <a:p>
            <a:pPr marL="0" indent="0">
              <a:buNone/>
            </a:pPr>
            <a:r>
              <a:rPr lang="en-US" altLang="zh-CN" sz="2400" b="1" dirty="0" smtClean="0">
                <a:latin typeface="+mn-ea"/>
                <a:ea typeface="+mn-ea"/>
              </a:rPr>
              <a:t>	    </a:t>
            </a:r>
            <a:r>
              <a:rPr lang="zh-CN" altLang="zh-CN" dirty="0"/>
              <a:t>根据无线传感网采集的农作物生长环境数据，利用机器学习中的支持向量机、特征选择等方法，研究了智能灌溉调度、病虫害远程智能诊断、病虫害预测等的建模方法，提高了农业的数字化和智能化。并研发了农业网联网管理平台。</a:t>
            </a:r>
          </a:p>
          <a:p>
            <a:pPr marL="0" indent="0">
              <a:buNone/>
            </a:pPr>
            <a:endParaRPr lang="zh-CN" altLang="en-US" dirty="0"/>
          </a:p>
        </p:txBody>
      </p:sp>
    </p:spTree>
    <p:extLst>
      <p:ext uri="{BB962C8B-B14F-4D97-AF65-F5344CB8AC3E}">
        <p14:creationId xmlns:p14="http://schemas.microsoft.com/office/powerpoint/2010/main" val="375864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t>药物结构活性关系研究是新药研发的基础性工作。如果采用计算机对已有药物的活性数据进行建模，利用所建模型指导新药设计，并对新药的活性进行计算机预报，可以大量节约实验费用，同时提高药物设计效率。</a:t>
            </a:r>
            <a:endParaRPr lang="en-US" altLang="zh-CN" sz="2400" dirty="0"/>
          </a:p>
          <a:p>
            <a:pPr>
              <a:buFont typeface="Wingdings" panose="05000000000000000000" pitchFamily="2" charset="2"/>
              <a:buChar char="Ø"/>
            </a:pPr>
            <a:r>
              <a:rPr lang="zh-CN" altLang="zh-CN" sz="2400" dirty="0"/>
              <a:t>药物构效关系模型的成败很大程度上取决于如何从繁多的</a:t>
            </a:r>
            <a:r>
              <a:rPr lang="zh-CN" altLang="zh-CN" sz="2400" dirty="0">
                <a:solidFill>
                  <a:srgbClr val="FF0000"/>
                </a:solidFill>
              </a:rPr>
              <a:t>分子描述符</a:t>
            </a:r>
            <a:r>
              <a:rPr lang="en-US" altLang="zh-CN" sz="2400" dirty="0"/>
              <a:t>(descriptors)</a:t>
            </a:r>
            <a:r>
              <a:rPr lang="zh-CN" altLang="zh-CN" sz="2400" dirty="0"/>
              <a:t>中提取关键的特征参数，如果所得特征参数过多，特别是无关特征或冗余特征过多会直接降低模型的外推能力。因此结合特征选择进行化学计量学新方法的研究是结构活性关系研究的一个热点</a:t>
            </a:r>
            <a:r>
              <a:rPr lang="zh-CN" altLang="zh-CN" sz="2400" dirty="0" smtClean="0"/>
              <a:t>。</a:t>
            </a:r>
            <a:endParaRPr lang="en-US" altLang="zh-CN" sz="2400" dirty="0" smtClean="0"/>
          </a:p>
          <a:p>
            <a:pPr>
              <a:buFont typeface="Wingdings" panose="05000000000000000000" pitchFamily="2" charset="2"/>
              <a:buChar char="Ø"/>
            </a:pPr>
            <a:r>
              <a:rPr lang="zh-CN" altLang="en-US" sz="2400" dirty="0"/>
              <a:t>因此，课题组研究了</a:t>
            </a:r>
            <a:r>
              <a:rPr lang="zh-CN" altLang="en-US" sz="2400" dirty="0">
                <a:solidFill>
                  <a:srgbClr val="FF0000"/>
                </a:solidFill>
              </a:rPr>
              <a:t>特征选择和集成学习</a:t>
            </a:r>
            <a:r>
              <a:rPr lang="zh-CN" altLang="en-US" sz="2400" dirty="0"/>
              <a:t>的结合，展开了集成学习方法的外推能力和易用性研究，应用于药物构效分析。</a:t>
            </a:r>
          </a:p>
        </p:txBody>
      </p:sp>
    </p:spTree>
    <p:extLst>
      <p:ext uri="{BB962C8B-B14F-4D97-AF65-F5344CB8AC3E}">
        <p14:creationId xmlns:p14="http://schemas.microsoft.com/office/powerpoint/2010/main" val="4136568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5346083"/>
              </p:ext>
            </p:extLst>
          </p:nvPr>
        </p:nvGraphicFramePr>
        <p:xfrm>
          <a:off x="35496" y="832190"/>
          <a:ext cx="9036498" cy="5739812"/>
        </p:xfrm>
        <a:graphic>
          <a:graphicData uri="http://schemas.openxmlformats.org/drawingml/2006/table">
            <a:tbl>
              <a:tblPr firstRow="1" firstCol="1" bandRow="1">
                <a:tableStyleId>{F5AB1C69-6EDB-4FF4-983F-18BD219EF322}</a:tableStyleId>
              </a:tblPr>
              <a:tblGrid>
                <a:gridCol w="1008112"/>
                <a:gridCol w="720080"/>
                <a:gridCol w="1080120"/>
                <a:gridCol w="1584176"/>
                <a:gridCol w="2736304"/>
                <a:gridCol w="648072"/>
                <a:gridCol w="1259634"/>
              </a:tblGrid>
              <a:tr h="508578">
                <a:tc>
                  <a:txBody>
                    <a:bodyPr/>
                    <a:lstStyle/>
                    <a:p>
                      <a:pPr indent="0" algn="ctr">
                        <a:spcAft>
                          <a:spcPts val="0"/>
                        </a:spcAft>
                      </a:pPr>
                      <a:r>
                        <a:rPr lang="zh-CN" sz="1400" kern="100" dirty="0">
                          <a:effectLst/>
                        </a:rPr>
                        <a:t>学校名称</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作者</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机器学习方法</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合金材料</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取得的结果</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发表</a:t>
                      </a:r>
                      <a:endParaRPr lang="en-US" altLang="zh-CN" sz="1400" kern="100" dirty="0" smtClean="0">
                        <a:effectLst/>
                      </a:endParaRPr>
                    </a:p>
                    <a:p>
                      <a:pPr indent="0" algn="ctr">
                        <a:spcAft>
                          <a:spcPts val="0"/>
                        </a:spcAft>
                      </a:pPr>
                      <a:r>
                        <a:rPr lang="zh-CN" sz="1400" kern="100" dirty="0" smtClean="0">
                          <a:effectLst/>
                        </a:rPr>
                        <a:t>时间</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altLang="en-US" sz="1400" kern="100" dirty="0" smtClean="0">
                          <a:effectLst/>
                          <a:latin typeface="Calibri"/>
                          <a:ea typeface="宋体"/>
                          <a:cs typeface="Times New Roman"/>
                        </a:rPr>
                        <a:t>期刊</a:t>
                      </a:r>
                      <a:endParaRPr lang="zh-CN" sz="1400" kern="100" dirty="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侯介</a:t>
                      </a:r>
                      <a:r>
                        <a:rPr lang="zh-CN" sz="1400" kern="100" dirty="0" smtClean="0">
                          <a:effectLst/>
                        </a:rPr>
                        <a:t>山</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zh-CN" sz="1400" kern="100" dirty="0">
                          <a:effectLst/>
                          <a:latin typeface="+mn-lt"/>
                          <a:ea typeface="宋体"/>
                          <a:cs typeface="Times New Roman"/>
                        </a:rPr>
                        <a:t>马尔可夫链蒙特卡罗</a:t>
                      </a:r>
                      <a:r>
                        <a:rPr lang="zh-CN" sz="1400" kern="100" dirty="0" smtClean="0">
                          <a:effectLst/>
                          <a:latin typeface="+mn-lt"/>
                          <a:ea typeface="宋体"/>
                          <a:cs typeface="Times New Roman"/>
                        </a:rPr>
                        <a:t>（</a:t>
                      </a:r>
                      <a:r>
                        <a:rPr lang="en-US" sz="1400" kern="100" dirty="0" smtClean="0">
                          <a:effectLst/>
                          <a:latin typeface="+mn-lt"/>
                          <a:ea typeface="宋体"/>
                          <a:cs typeface="Times New Roman"/>
                        </a:rPr>
                        <a:t>MCMC</a:t>
                      </a:r>
                      <a:r>
                        <a:rPr lang="zh-CN" sz="1400" kern="100" dirty="0">
                          <a:effectLst/>
                          <a:latin typeface="+mn-lt"/>
                          <a:ea typeface="宋体"/>
                          <a:cs typeface="Times New Roman"/>
                        </a:rPr>
                        <a:t>）</a:t>
                      </a:r>
                    </a:p>
                  </a:txBody>
                  <a:tcPr marL="68580" marR="68580" marT="0" marB="0"/>
                </a:tc>
                <a:tc>
                  <a:txBody>
                    <a:bodyPr/>
                    <a:lstStyle/>
                    <a:p>
                      <a:pPr indent="0" algn="ctr">
                        <a:spcAft>
                          <a:spcPts val="0"/>
                        </a:spcAft>
                      </a:pPr>
                      <a:r>
                        <a:rPr lang="en-US" sz="1400" kern="100" dirty="0" err="1">
                          <a:effectLst/>
                        </a:rPr>
                        <a:t>NiAl</a:t>
                      </a:r>
                      <a:r>
                        <a:rPr lang="zh-CN" sz="1400" kern="100" dirty="0">
                          <a:effectLst/>
                        </a:rPr>
                        <a:t>及添加</a:t>
                      </a:r>
                      <a:r>
                        <a:rPr lang="en-US" sz="1400" kern="100" dirty="0" err="1">
                          <a:effectLst/>
                        </a:rPr>
                        <a:t>P,Mo</a:t>
                      </a:r>
                      <a:r>
                        <a:rPr lang="en-US" sz="1400" kern="100" dirty="0">
                          <a:effectLst/>
                        </a:rPr>
                        <a:t>, </a:t>
                      </a:r>
                      <a:r>
                        <a:rPr lang="en-US" sz="1400" kern="100" dirty="0" err="1">
                          <a:effectLst/>
                        </a:rPr>
                        <a:t>Fe,Y,Ce,Nb,Cr</a:t>
                      </a:r>
                      <a:r>
                        <a:rPr lang="zh-CN" sz="1400" kern="100" dirty="0">
                          <a:effectLst/>
                        </a:rPr>
                        <a:t>和</a:t>
                      </a:r>
                      <a:r>
                        <a:rPr lang="en-US" sz="1400" kern="100" dirty="0" err="1">
                          <a:effectLst/>
                        </a:rPr>
                        <a:t>Hf</a:t>
                      </a:r>
                      <a:r>
                        <a:rPr lang="zh-CN" sz="1400" kern="100" dirty="0">
                          <a:effectLst/>
                        </a:rPr>
                        <a:t>元素的</a:t>
                      </a:r>
                      <a:r>
                        <a:rPr lang="en-US" sz="1400" kern="100" dirty="0" err="1">
                          <a:effectLst/>
                        </a:rPr>
                        <a:t>NiAl</a:t>
                      </a:r>
                      <a:r>
                        <a:rPr lang="zh-CN" sz="1400" kern="100" dirty="0">
                          <a:effectLst/>
                        </a:rPr>
                        <a:t>系合金</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利用模型预測可以得出优化后的</a:t>
                      </a:r>
                      <a:r>
                        <a:rPr lang="en-US" sz="1400" kern="100" dirty="0" err="1">
                          <a:effectLst/>
                        </a:rPr>
                        <a:t>NiAl</a:t>
                      </a:r>
                      <a:r>
                        <a:rPr lang="zh-CN" sz="1400" kern="100" dirty="0">
                          <a:effectLst/>
                        </a:rPr>
                        <a:t>及</a:t>
                      </a:r>
                      <a:r>
                        <a:rPr lang="en-US" sz="1400" kern="100" dirty="0" err="1">
                          <a:effectLst/>
                        </a:rPr>
                        <a:t>NiAl</a:t>
                      </a:r>
                      <a:r>
                        <a:rPr lang="zh-CN" sz="1400" kern="100" dirty="0">
                          <a:effectLst/>
                        </a:rPr>
                        <a:t>系合金化学成分、最大延伸率以及最佳实验条件范围。</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2013</a:t>
                      </a:r>
                      <a:endParaRPr lang="zh-CN" sz="1400" kern="10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金属学报</a:t>
                      </a:r>
                      <a:r>
                        <a:rPr lang="en-US" sz="1200" kern="100" dirty="0">
                          <a:effectLst/>
                          <a:latin typeface="Calibri"/>
                          <a:ea typeface="宋体"/>
                          <a:cs typeface="Times New Roman"/>
                        </a:rPr>
                        <a:t>. 2013.(49)11. 1333-1338</a:t>
                      </a:r>
                      <a:endParaRPr lang="zh-CN" sz="1200" kern="100" dirty="0">
                        <a:effectLst/>
                        <a:latin typeface="Calibri"/>
                        <a:ea typeface="宋体"/>
                        <a:cs typeface="Times New Roman"/>
                      </a:endParaRPr>
                    </a:p>
                  </a:txBody>
                  <a:tcPr marL="68580" marR="68580" marT="0" marB="0"/>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李晓峰</a:t>
                      </a:r>
                      <a:endParaRPr lang="zh-CN" sz="1400" kern="100" dirty="0">
                        <a:effectLst/>
                        <a:latin typeface="Calibri"/>
                        <a:ea typeface="宋体"/>
                        <a:cs typeface="Times New Roman"/>
                      </a:endParaRPr>
                    </a:p>
                  </a:txBody>
                  <a:tcPr marL="58779" marR="58779" marT="0" marB="0" anchor="ctr"/>
                </a:tc>
                <a:tc>
                  <a:txBody>
                    <a:bodyPr/>
                    <a:lstStyle/>
                    <a:p>
                      <a:pPr marL="0" indent="0" algn="l">
                        <a:spcAft>
                          <a:spcPts val="0"/>
                        </a:spcAft>
                      </a:pPr>
                      <a:r>
                        <a:rPr lang="en-US" sz="1400" kern="100" dirty="0">
                          <a:effectLst/>
                          <a:latin typeface="+mn-lt"/>
                          <a:ea typeface="宋体"/>
                          <a:cs typeface="Times New Roman"/>
                        </a:rPr>
                        <a:t>BP</a:t>
                      </a:r>
                      <a:r>
                        <a:rPr lang="zh-CN" sz="1400" kern="100" dirty="0">
                          <a:effectLst/>
                          <a:latin typeface="+mn-lt"/>
                          <a:ea typeface="宋体"/>
                          <a:cs typeface="Times New Roman"/>
                        </a:rPr>
                        <a:t>神经网络</a:t>
                      </a:r>
                    </a:p>
                  </a:txBody>
                  <a:tcPr marL="68580" marR="68580" marT="0" marB="0"/>
                </a:tc>
                <a:tc>
                  <a:txBody>
                    <a:bodyPr/>
                    <a:lstStyle/>
                    <a:p>
                      <a:pPr indent="0" algn="ctr">
                        <a:spcAft>
                          <a:spcPts val="0"/>
                        </a:spcAft>
                      </a:pPr>
                      <a:r>
                        <a:rPr lang="zh-CN" sz="1400" kern="100" dirty="0">
                          <a:effectLst/>
                        </a:rPr>
                        <a:t>碳钢、低合金钢</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预测的腐蚀速率数据</a:t>
                      </a:r>
                      <a:r>
                        <a:rPr lang="en-US" sz="1400" kern="100" dirty="0">
                          <a:effectLst/>
                        </a:rPr>
                        <a:t>,</a:t>
                      </a:r>
                      <a:r>
                        <a:rPr lang="zh-CN" sz="1400" kern="100" dirty="0">
                          <a:effectLst/>
                        </a:rPr>
                        <a:t>可以为腐蚀专业和非腐蚀专业的工程技术人员提供腐蚀分析的依据</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2008</a:t>
                      </a:r>
                      <a:endParaRPr lang="zh-CN" sz="1400" kern="10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西安建筑科技大学学报</a:t>
                      </a:r>
                      <a:r>
                        <a:rPr lang="en-US" sz="1200" kern="100" dirty="0">
                          <a:effectLst/>
                          <a:latin typeface="Calibri"/>
                          <a:ea typeface="宋体"/>
                          <a:cs typeface="Times New Roman"/>
                        </a:rPr>
                        <a:t>(</a:t>
                      </a:r>
                      <a:r>
                        <a:rPr lang="zh-CN" sz="1200" kern="100" dirty="0">
                          <a:effectLst/>
                          <a:latin typeface="Calibri"/>
                          <a:ea typeface="宋体"/>
                          <a:cs typeface="Times New Roman"/>
                        </a:rPr>
                        <a:t>自然科学版</a:t>
                      </a:r>
                      <a:r>
                        <a:rPr lang="en-US" sz="1200" kern="100" dirty="0">
                          <a:effectLst/>
                          <a:latin typeface="Calibri"/>
                          <a:ea typeface="宋体"/>
                          <a:cs typeface="Times New Roman"/>
                        </a:rPr>
                        <a:t>). 2008.(40)6. 885-888.</a:t>
                      </a:r>
                      <a:endParaRPr lang="zh-CN" sz="1200" kern="100" dirty="0">
                        <a:effectLst/>
                        <a:latin typeface="Calibri"/>
                        <a:ea typeface="宋体"/>
                        <a:cs typeface="Times New Roman"/>
                      </a:endParaRPr>
                    </a:p>
                  </a:txBody>
                  <a:tcPr marL="68580" marR="68580" marT="0" marB="0"/>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en-US" sz="1400" kern="100" dirty="0">
                          <a:effectLst/>
                          <a:latin typeface="+mn-lt"/>
                          <a:ea typeface="宋体"/>
                          <a:cs typeface="Times New Roman"/>
                        </a:rPr>
                        <a:t>BP</a:t>
                      </a:r>
                      <a:r>
                        <a:rPr lang="zh-CN" sz="1400" kern="100" dirty="0">
                          <a:effectLst/>
                          <a:latin typeface="+mn-lt"/>
                          <a:ea typeface="宋体"/>
                          <a:cs typeface="Times New Roman"/>
                        </a:rPr>
                        <a:t>神经网络</a:t>
                      </a:r>
                    </a:p>
                  </a:txBody>
                  <a:tcPr marL="68580" marR="68580" marT="0" marB="0"/>
                </a:tc>
                <a:tc>
                  <a:txBody>
                    <a:bodyPr/>
                    <a:lstStyle/>
                    <a:p>
                      <a:pPr indent="0" algn="ctr">
                        <a:spcAft>
                          <a:spcPts val="0"/>
                        </a:spcAft>
                      </a:pPr>
                      <a:r>
                        <a:rPr lang="zh-CN" sz="1400" kern="100" dirty="0">
                          <a:effectLst/>
                        </a:rPr>
                        <a:t>铝合金</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利用单一因素敏感性分析</a:t>
                      </a:r>
                      <a:r>
                        <a:rPr lang="en-US" sz="1400" kern="100" dirty="0">
                          <a:effectLst/>
                        </a:rPr>
                        <a:t>,</a:t>
                      </a:r>
                      <a:r>
                        <a:rPr lang="zh-CN" sz="1400" kern="100" dirty="0">
                          <a:effectLst/>
                        </a:rPr>
                        <a:t>计算了合金元素和环境因素对于铝合金大气腐蚀速率的影响</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c>
                  <a:txBody>
                    <a:bodyPr/>
                    <a:lstStyle/>
                    <a:p>
                      <a:pPr marL="0" indent="26988" algn="just">
                        <a:spcAft>
                          <a:spcPts val="0"/>
                        </a:spcAft>
                      </a:pPr>
                      <a:r>
                        <a:rPr lang="zh-CN" sz="1200" kern="100" dirty="0">
                          <a:effectLst/>
                          <a:latin typeface="Calibri"/>
                          <a:ea typeface="宋体"/>
                          <a:cs typeface="Times New Roman"/>
                        </a:rPr>
                        <a:t>中国腐蚀与防护学报</a:t>
                      </a:r>
                      <a:r>
                        <a:rPr lang="en-US" sz="1200" kern="100" dirty="0">
                          <a:effectLst/>
                          <a:latin typeface="Calibri"/>
                          <a:ea typeface="宋体"/>
                          <a:cs typeface="Times New Roman"/>
                        </a:rPr>
                        <a:t>. 2006. (26)5. 272-274,281.</a:t>
                      </a:r>
                      <a:endParaRPr lang="zh-CN" sz="1200" kern="100" dirty="0">
                        <a:effectLst/>
                        <a:latin typeface="Calibri"/>
                        <a:ea typeface="宋体"/>
                        <a:cs typeface="Times New Roman"/>
                      </a:endParaRPr>
                    </a:p>
                  </a:txBody>
                  <a:tcPr marL="68580" marR="68580" marT="0" marB="0"/>
                </a:tc>
              </a:tr>
              <a:tr h="775847">
                <a:tc>
                  <a:txBody>
                    <a:bodyPr/>
                    <a:lstStyle/>
                    <a:p>
                      <a:pPr indent="0" algn="ctr">
                        <a:spcAft>
                          <a:spcPts val="0"/>
                        </a:spcAft>
                      </a:pPr>
                      <a:r>
                        <a:rPr lang="zh-CN" sz="1400" kern="100">
                          <a:effectLst/>
                        </a:rPr>
                        <a:t>中国科学院金属研究所</a:t>
                      </a:r>
                      <a:r>
                        <a:rPr lang="en-US" sz="1400" kern="100">
                          <a:effectLst/>
                        </a:rPr>
                        <a:t>	</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en-US" sz="1400" kern="100" dirty="0">
                          <a:effectLst/>
                          <a:latin typeface="+mn-lt"/>
                          <a:ea typeface="宋体"/>
                          <a:cs typeface="Times New Roman"/>
                        </a:rPr>
                        <a:t>BP</a:t>
                      </a:r>
                      <a:r>
                        <a:rPr lang="zh-CN" sz="1400" kern="100" dirty="0">
                          <a:effectLst/>
                          <a:latin typeface="+mn-lt"/>
                          <a:ea typeface="宋体"/>
                          <a:cs typeface="Times New Roman"/>
                        </a:rPr>
                        <a:t>神经网络</a:t>
                      </a:r>
                    </a:p>
                  </a:txBody>
                  <a:tcPr marL="68580" marR="68580" marT="0" marB="0"/>
                </a:tc>
                <a:tc>
                  <a:txBody>
                    <a:bodyPr/>
                    <a:lstStyle/>
                    <a:p>
                      <a:pPr indent="0" algn="ctr">
                        <a:spcAft>
                          <a:spcPts val="0"/>
                        </a:spcAft>
                      </a:pPr>
                      <a:r>
                        <a:rPr lang="zh-CN" sz="1400" kern="100" dirty="0">
                          <a:effectLst/>
                        </a:rPr>
                        <a:t>碳钢、低合金钢</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通过单一因素敏感性分析方法</a:t>
                      </a:r>
                      <a:r>
                        <a:rPr lang="en-US" sz="1400" kern="100" dirty="0">
                          <a:effectLst/>
                        </a:rPr>
                        <a:t>,</a:t>
                      </a:r>
                      <a:r>
                        <a:rPr lang="zh-CN" sz="1400" kern="100" dirty="0">
                          <a:effectLst/>
                        </a:rPr>
                        <a:t>研究了合金元素和环境因素对于大气腐蚀速率的影响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腐蚀科学与防护技术</a:t>
                      </a:r>
                      <a:r>
                        <a:rPr lang="en-US" sz="1200" kern="100" dirty="0">
                          <a:effectLst/>
                          <a:latin typeface="Calibri"/>
                          <a:ea typeface="宋体"/>
                          <a:cs typeface="Times New Roman"/>
                        </a:rPr>
                        <a:t>. 2006.(18)2. 144-147.</a:t>
                      </a:r>
                      <a:endParaRPr lang="zh-CN" sz="1200" kern="100" dirty="0">
                        <a:effectLst/>
                        <a:latin typeface="Calibri"/>
                        <a:ea typeface="宋体"/>
                        <a:cs typeface="Times New Roman"/>
                      </a:endParaRPr>
                    </a:p>
                  </a:txBody>
                  <a:tcPr marL="68580" marR="68580" marT="0" marB="0"/>
                </a:tc>
              </a:tr>
              <a:tr h="1086186">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李章</a:t>
                      </a:r>
                      <a:r>
                        <a:rPr lang="zh-CN" sz="1400" kern="100" dirty="0" smtClean="0">
                          <a:effectLst/>
                        </a:rPr>
                        <a:t>刚</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en-US" sz="1400" kern="100" dirty="0" err="1">
                          <a:effectLst/>
                          <a:latin typeface="+mn-lt"/>
                          <a:ea typeface="宋体"/>
                          <a:cs typeface="Times New Roman"/>
                        </a:rPr>
                        <a:t>Levenberg</a:t>
                      </a:r>
                      <a:r>
                        <a:rPr lang="en-US" sz="1400" kern="100" dirty="0">
                          <a:effectLst/>
                          <a:latin typeface="+mn-lt"/>
                          <a:ea typeface="宋体"/>
                          <a:cs typeface="Times New Roman"/>
                        </a:rPr>
                        <a:t>-Marquardt</a:t>
                      </a:r>
                      <a:r>
                        <a:rPr lang="zh-CN" sz="1400" kern="100" dirty="0">
                          <a:effectLst/>
                          <a:latin typeface="+mn-lt"/>
                          <a:ea typeface="宋体"/>
                          <a:cs typeface="Times New Roman"/>
                        </a:rPr>
                        <a:t>算法</a:t>
                      </a:r>
                    </a:p>
                  </a:txBody>
                  <a:tcPr marL="68580" marR="68580" marT="0" marB="0"/>
                </a:tc>
                <a:tc>
                  <a:txBody>
                    <a:bodyPr/>
                    <a:lstStyle/>
                    <a:p>
                      <a:pPr indent="0" algn="ctr">
                        <a:spcAft>
                          <a:spcPts val="0"/>
                        </a:spcAft>
                      </a:pPr>
                      <a:r>
                        <a:rPr lang="zh-CN" sz="1400" kern="100" dirty="0">
                          <a:effectLst/>
                        </a:rPr>
                        <a:t>铜合金</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实现铸轧工艺中水平连铸</a:t>
                      </a:r>
                      <a:r>
                        <a:rPr lang="en-US" sz="1400" kern="100" dirty="0">
                          <a:effectLst/>
                        </a:rPr>
                        <a:t>,</a:t>
                      </a:r>
                      <a:r>
                        <a:rPr lang="zh-CN" sz="1400" kern="100" dirty="0">
                          <a:effectLst/>
                        </a:rPr>
                        <a:t>三辊行星轧制和游动芯头拉拔三个主要工序的智能化工艺设计</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2005</a:t>
                      </a:r>
                      <a:endParaRPr lang="zh-CN" sz="1400" kern="10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中国机械工程</a:t>
                      </a:r>
                      <a:r>
                        <a:rPr lang="en-US" sz="1200" kern="100" dirty="0">
                          <a:effectLst/>
                          <a:latin typeface="Calibri"/>
                          <a:ea typeface="宋体"/>
                          <a:cs typeface="Times New Roman"/>
                        </a:rPr>
                        <a:t>. 2005.(16)23. 2101-2105</a:t>
                      </a:r>
                      <a:endParaRPr lang="zh-CN" sz="1200" kern="100" dirty="0">
                        <a:effectLst/>
                        <a:latin typeface="Calibri"/>
                        <a:ea typeface="宋体"/>
                        <a:cs typeface="Times New Roman"/>
                      </a:endParaRPr>
                    </a:p>
                  </a:txBody>
                  <a:tcPr marL="68580" marR="68580" marT="0" marB="0"/>
                </a:tc>
              </a:tr>
              <a:tr h="620677">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en-US" sz="1400" kern="100" dirty="0">
                          <a:effectLst/>
                          <a:latin typeface="+mn-lt"/>
                          <a:ea typeface="宋体"/>
                          <a:cs typeface="Times New Roman"/>
                        </a:rPr>
                        <a:t>BP</a:t>
                      </a:r>
                      <a:r>
                        <a:rPr lang="zh-CN" sz="1400" kern="100" dirty="0">
                          <a:effectLst/>
                          <a:latin typeface="+mn-lt"/>
                          <a:ea typeface="宋体"/>
                          <a:cs typeface="Times New Roman"/>
                        </a:rPr>
                        <a:t>神经网络</a:t>
                      </a:r>
                    </a:p>
                  </a:txBody>
                  <a:tcPr marL="68580" marR="68580" marT="0" marB="0"/>
                </a:tc>
                <a:tc>
                  <a:txBody>
                    <a:bodyPr/>
                    <a:lstStyle/>
                    <a:p>
                      <a:pPr indent="0" algn="ctr">
                        <a:spcAft>
                          <a:spcPts val="0"/>
                        </a:spcAft>
                      </a:pPr>
                      <a:r>
                        <a:rPr lang="zh-CN" sz="1400" kern="100">
                          <a:effectLst/>
                        </a:rPr>
                        <a:t>杂质元素</a:t>
                      </a:r>
                      <a:r>
                        <a:rPr lang="en-US" sz="1400" kern="100">
                          <a:effectLst/>
                        </a:rPr>
                        <a:t>S,P,O,N</a:t>
                      </a:r>
                      <a:r>
                        <a:rPr lang="zh-CN" sz="1400" kern="100">
                          <a:effectLst/>
                        </a:rPr>
                        <a:t>和合金元素</a:t>
                      </a:r>
                      <a:r>
                        <a:rPr lang="en-US" sz="1400" kern="100">
                          <a:effectLst/>
                        </a:rPr>
                        <a:t>C, Mn, Ti</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建立了熔敷金属力学性能的预测模型。</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2001</a:t>
                      </a:r>
                      <a:endParaRPr lang="zh-CN" sz="1400" kern="10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金属学报</a:t>
                      </a:r>
                      <a:r>
                        <a:rPr lang="en-US" sz="1200" kern="100" dirty="0">
                          <a:effectLst/>
                          <a:latin typeface="Calibri"/>
                          <a:ea typeface="宋体"/>
                          <a:cs typeface="Times New Roman"/>
                        </a:rPr>
                        <a:t>.2001.(37)9. 947-951.</a:t>
                      </a:r>
                      <a:endParaRPr lang="zh-CN" sz="1200" kern="100" dirty="0">
                        <a:effectLst/>
                        <a:latin typeface="Calibri"/>
                        <a:ea typeface="宋体"/>
                        <a:cs typeface="Times New Roman"/>
                      </a:endParaRPr>
                    </a:p>
                  </a:txBody>
                  <a:tcPr marL="68580" marR="68580" marT="0" marB="0"/>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en-US" sz="1400" kern="100" dirty="0">
                          <a:effectLst/>
                          <a:latin typeface="+mn-lt"/>
                          <a:ea typeface="宋体"/>
                          <a:cs typeface="Times New Roman"/>
                        </a:rPr>
                        <a:t>BP</a:t>
                      </a:r>
                      <a:r>
                        <a:rPr lang="zh-CN" sz="1400" kern="100" dirty="0">
                          <a:effectLst/>
                          <a:latin typeface="+mn-lt"/>
                          <a:ea typeface="宋体"/>
                          <a:cs typeface="Times New Roman"/>
                        </a:rPr>
                        <a:t>神经网络</a:t>
                      </a:r>
                    </a:p>
                  </a:txBody>
                  <a:tcPr marL="68580" marR="68580" marT="0" marB="0"/>
                </a:tc>
                <a:tc>
                  <a:txBody>
                    <a:bodyPr/>
                    <a:lstStyle/>
                    <a:p>
                      <a:pPr indent="0" algn="ctr">
                        <a:spcAft>
                          <a:spcPts val="0"/>
                        </a:spcAft>
                      </a:pPr>
                      <a:r>
                        <a:rPr lang="en-US" sz="1400" kern="100">
                          <a:effectLst/>
                        </a:rPr>
                        <a:t>C,Mn,Si,Mo,Ti</a:t>
                      </a:r>
                      <a:r>
                        <a:rPr lang="zh-CN" sz="1400" kern="100">
                          <a:effectLst/>
                        </a:rPr>
                        <a:t>、</a:t>
                      </a:r>
                      <a:r>
                        <a:rPr lang="en-US" sz="1400" kern="100">
                          <a:effectLst/>
                        </a:rPr>
                        <a:t>B</a:t>
                      </a:r>
                      <a:r>
                        <a:rPr lang="zh-CN" sz="1400" kern="100">
                          <a:effectLst/>
                        </a:rPr>
                        <a:t>、</a:t>
                      </a:r>
                      <a:r>
                        <a:rPr lang="en-US" sz="1400" kern="100">
                          <a:effectLst/>
                        </a:rPr>
                        <a:t>Ni</a:t>
                      </a:r>
                      <a:r>
                        <a:rPr lang="zh-CN" sz="1400" kern="100">
                          <a:effectLst/>
                        </a:rPr>
                        <a:t>、</a:t>
                      </a:r>
                      <a:r>
                        <a:rPr lang="en-US" sz="1400" kern="100">
                          <a:effectLst/>
                        </a:rPr>
                        <a:t>Cu</a:t>
                      </a:r>
                      <a:r>
                        <a:rPr lang="zh-CN" sz="1400" kern="100">
                          <a:effectLst/>
                        </a:rPr>
                        <a:t>、</a:t>
                      </a:r>
                      <a:r>
                        <a:rPr lang="en-US" sz="1400" kern="100">
                          <a:effectLst/>
                        </a:rPr>
                        <a:t>S</a:t>
                      </a:r>
                      <a:r>
                        <a:rPr lang="zh-CN" sz="1400" kern="100">
                          <a:effectLst/>
                        </a:rPr>
                        <a:t>、</a:t>
                      </a:r>
                      <a:r>
                        <a:rPr lang="en-US" sz="1400" kern="100">
                          <a:effectLst/>
                        </a:rPr>
                        <a:t>P</a:t>
                      </a:r>
                      <a:r>
                        <a:rPr lang="zh-CN" sz="1400" kern="100">
                          <a:effectLst/>
                        </a:rPr>
                        <a:t>、</a:t>
                      </a:r>
                      <a:r>
                        <a:rPr lang="en-US" sz="1400" kern="100">
                          <a:effectLst/>
                        </a:rPr>
                        <a:t>O</a:t>
                      </a:r>
                      <a:r>
                        <a:rPr lang="zh-CN" sz="1400" kern="100">
                          <a:effectLst/>
                        </a:rPr>
                        <a:t>、</a:t>
                      </a:r>
                      <a:r>
                        <a:rPr lang="en-US" sz="1400" kern="100">
                          <a:effectLst/>
                        </a:rPr>
                        <a:t>N</a:t>
                      </a:r>
                      <a:r>
                        <a:rPr lang="zh-CN" sz="1400" kern="100">
                          <a:effectLst/>
                        </a:rPr>
                        <a:t>等合金化元素</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合金元素对熔敷金属低温韧性的影响。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dirty="0">
                          <a:effectLst/>
                        </a:rPr>
                        <a:t>2001</a:t>
                      </a:r>
                      <a:endParaRPr lang="zh-CN" sz="1400" kern="100" dirty="0">
                        <a:effectLst/>
                        <a:latin typeface="Calibri"/>
                        <a:ea typeface="宋体"/>
                        <a:cs typeface="Times New Roman"/>
                      </a:endParaRPr>
                    </a:p>
                  </a:txBody>
                  <a:tcPr marL="58779" marR="58779" marT="0" marB="0" anchor="ctr"/>
                </a:tc>
                <a:tc>
                  <a:txBody>
                    <a:bodyPr/>
                    <a:lstStyle/>
                    <a:p>
                      <a:pPr marL="0" indent="0" algn="just">
                        <a:spcAft>
                          <a:spcPts val="0"/>
                        </a:spcAft>
                      </a:pPr>
                      <a:r>
                        <a:rPr lang="zh-CN" sz="1200" kern="100" dirty="0">
                          <a:effectLst/>
                          <a:latin typeface="Calibri"/>
                          <a:ea typeface="宋体"/>
                          <a:cs typeface="Times New Roman"/>
                        </a:rPr>
                        <a:t>机械工程材料</a:t>
                      </a:r>
                      <a:r>
                        <a:rPr lang="en-US" sz="1200" kern="100" dirty="0">
                          <a:effectLst/>
                          <a:latin typeface="Calibri"/>
                          <a:ea typeface="宋体"/>
                          <a:cs typeface="Times New Roman"/>
                        </a:rPr>
                        <a:t>. 2001.(25)11. 5-10,13.</a:t>
                      </a:r>
                      <a:endParaRPr lang="zh-CN" sz="12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83617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781138913"/>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91190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层级过滤式特征选择</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467544" y="836712"/>
            <a:ext cx="7992888" cy="5289451"/>
          </a:xfrm>
        </p:spPr>
        <p:txBody>
          <a:bodyPr>
            <a:normAutofit/>
          </a:bodyPr>
          <a:lstStyle/>
          <a:p>
            <a:pPr>
              <a:buFont typeface="Wingdings" panose="05000000000000000000" pitchFamily="2" charset="2"/>
              <a:buChar char="Ø"/>
            </a:pPr>
            <a:r>
              <a:rPr lang="zh-CN" altLang="en-US" dirty="0"/>
              <a:t>特征是机器学习应用于材料属性预测的基础，对最终预测模型的性能具有决定性作用。特征提取的越好，样本数据越能反映所研究问题的本质规律，预测模型精度越高</a:t>
            </a:r>
            <a:r>
              <a:rPr lang="zh-CN" altLang="en-US" dirty="0" smtClean="0"/>
              <a:t>。</a:t>
            </a:r>
            <a:endParaRPr lang="en-US" altLang="zh-CN" dirty="0" smtClean="0"/>
          </a:p>
          <a:p>
            <a:pPr>
              <a:buFont typeface="Wingdings" panose="05000000000000000000" pitchFamily="2" charset="2"/>
              <a:buChar char="Ø"/>
            </a:pPr>
            <a:r>
              <a:rPr lang="zh-CN" altLang="en-US" dirty="0" smtClean="0"/>
              <a:t>材料</a:t>
            </a:r>
            <a:r>
              <a:rPr lang="zh-CN" altLang="en-US" dirty="0"/>
              <a:t>属性数据集中往往存在大量稀疏、不相关、冗余等特征，这些属性会大大降低机器学习模型的预测精度和泛化能力，同时还会增加模型的训练时间。</a:t>
            </a:r>
          </a:p>
        </p:txBody>
      </p:sp>
    </p:spTree>
    <p:extLst>
      <p:ext uri="{BB962C8B-B14F-4D97-AF65-F5344CB8AC3E}">
        <p14:creationId xmlns:p14="http://schemas.microsoft.com/office/powerpoint/2010/main" val="513079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材料属性特征的</a:t>
            </a:r>
            <a:r>
              <a:rPr lang="en-US" altLang="zh-CN" sz="2400" dirty="0"/>
              <a:t/>
            </a:r>
            <a:br>
              <a:rPr lang="en-US" altLang="zh-CN" sz="2400" dirty="0"/>
            </a:br>
            <a:r>
              <a:rPr lang="zh-CN" altLang="en-US" sz="2400" dirty="0"/>
              <a:t>多层级过滤式特征选择方法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1412776"/>
            <a:ext cx="3384376" cy="5001419"/>
          </a:xfrm>
        </p:spPr>
        <p:txBody>
          <a:bodyPr>
            <a:normAutofit/>
          </a:bodyPr>
          <a:lstStyle/>
          <a:p>
            <a:pPr marL="0" indent="0">
              <a:buNone/>
            </a:pPr>
            <a:r>
              <a:rPr lang="zh-CN" altLang="en-US" sz="2400" dirty="0" smtClean="0"/>
              <a:t>     从</a:t>
            </a:r>
            <a:r>
              <a:rPr lang="zh-CN" altLang="en-US" sz="2400" dirty="0"/>
              <a:t>已有文献中收集了五组材料属性数据集，分别预测材料的</a:t>
            </a:r>
            <a:r>
              <a:rPr lang="zh-CN" altLang="en-US" sz="2400" dirty="0" smtClean="0"/>
              <a:t>电导率、晶格常数、</a:t>
            </a:r>
            <a:r>
              <a:rPr lang="zh-CN" altLang="en-US" sz="2400" dirty="0"/>
              <a:t>晶体</a:t>
            </a:r>
            <a:r>
              <a:rPr lang="zh-CN" altLang="en-US" sz="2400" dirty="0" smtClean="0"/>
              <a:t>焓、</a:t>
            </a:r>
            <a:r>
              <a:rPr lang="zh-CN" altLang="en-US" sz="2400" dirty="0"/>
              <a:t>密度和</a:t>
            </a:r>
            <a:r>
              <a:rPr lang="zh-CN" altLang="en-US" sz="2400" dirty="0" smtClean="0"/>
              <a:t>粘度。</a:t>
            </a:r>
            <a:r>
              <a:rPr lang="en-US" altLang="zh-CN" sz="2400" dirty="0" smtClean="0"/>
              <a:t>	   </a:t>
            </a:r>
          </a:p>
          <a:p>
            <a:pPr marL="0" indent="0">
              <a:buNone/>
            </a:pPr>
            <a:r>
              <a:rPr lang="en-US" altLang="zh-CN" sz="2400" dirty="0"/>
              <a:t> </a:t>
            </a:r>
            <a:r>
              <a:rPr lang="en-US" altLang="zh-CN" sz="2400" dirty="0" smtClean="0"/>
              <a:t>   </a:t>
            </a:r>
            <a:r>
              <a:rPr lang="zh-CN" altLang="en-US" sz="2400" dirty="0" smtClean="0"/>
              <a:t>实验</a:t>
            </a:r>
            <a:r>
              <a:rPr lang="zh-CN" altLang="en-US" sz="2400" dirty="0"/>
              <a:t>结果证明，经过四层特征选择后，实验数据集的验证模型的预测误差都有一定程度的下降，并有效降低了模型的训练时间。</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43548674"/>
              </p:ext>
            </p:extLst>
          </p:nvPr>
        </p:nvGraphicFramePr>
        <p:xfrm>
          <a:off x="3491880" y="1196752"/>
          <a:ext cx="5565304" cy="4929411"/>
        </p:xfrm>
        <a:graphic>
          <a:graphicData uri="http://schemas.openxmlformats.org/presentationml/2006/ole">
            <mc:AlternateContent xmlns:mc="http://schemas.openxmlformats.org/markup-compatibility/2006">
              <mc:Choice xmlns:v="urn:schemas-microsoft-com:vml" Requires="v">
                <p:oleObj spid="_x0000_s23775" name="Visio" r:id="rId4" imgW="8648626" imgH="7153330" progId="Visio.Drawing.15">
                  <p:embed/>
                </p:oleObj>
              </mc:Choice>
              <mc:Fallback>
                <p:oleObj name="Visio" r:id="rId4" imgW="8648626" imgH="715333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1196752"/>
                        <a:ext cx="5565304" cy="4929411"/>
                      </a:xfrm>
                      <a:prstGeom prst="rect">
                        <a:avLst/>
                      </a:prstGeom>
                      <a:noFill/>
                    </p:spPr>
                  </p:pic>
                </p:oleObj>
              </mc:Fallback>
            </mc:AlternateContent>
          </a:graphicData>
        </a:graphic>
      </p:graphicFrame>
    </p:spTree>
    <p:extLst>
      <p:ext uri="{BB962C8B-B14F-4D97-AF65-F5344CB8AC3E}">
        <p14:creationId xmlns:p14="http://schemas.microsoft.com/office/powerpoint/2010/main" val="248649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玻璃转变点温度</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阶段复合预测</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solidFill>
                  <a:srgbClr val="00B050"/>
                </a:solidFill>
              </a:rPr>
              <a:t>玻璃转变温度</a:t>
            </a:r>
            <a:r>
              <a:rPr lang="en-US" altLang="zh-CN" sz="2400" dirty="0">
                <a:solidFill>
                  <a:srgbClr val="00B050"/>
                </a:solidFill>
              </a:rPr>
              <a:t>(Tg)</a:t>
            </a:r>
            <a:r>
              <a:rPr lang="zh-CN" altLang="en-US" sz="2400" dirty="0"/>
              <a:t>是玻璃态物质在玻璃态和高弹态之间相互转化的温度，许多物理性能如热容、密度、热膨胀系数、电导率等都在该温度范围发生急剧变化</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对于</a:t>
            </a:r>
            <a:r>
              <a:rPr lang="zh-CN" altLang="en-US" sz="2400" dirty="0"/>
              <a:t>玻璃这种常见的非晶体材料，由于其成分比例在某些特定值发生改变，导致</a:t>
            </a:r>
            <a:r>
              <a:rPr lang="zh-CN" altLang="en-US" sz="2400" dirty="0">
                <a:solidFill>
                  <a:srgbClr val="00B050"/>
                </a:solidFill>
              </a:rPr>
              <a:t>转变点温度的变化往往会呈现出多阶段的特点</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在</a:t>
            </a:r>
            <a:r>
              <a:rPr lang="zh-CN" altLang="en-US" sz="2400" dirty="0"/>
              <a:t>已有的文献报道中，对玻璃转变点温度的预测都是将其当作一个</a:t>
            </a:r>
            <a:r>
              <a:rPr lang="zh-CN" altLang="en-US" sz="2400" dirty="0">
                <a:solidFill>
                  <a:srgbClr val="00B050"/>
                </a:solidFill>
              </a:rPr>
              <a:t>单一过程</a:t>
            </a:r>
            <a:r>
              <a:rPr lang="zh-CN" altLang="en-US" sz="2400" dirty="0"/>
              <a:t>来处理，没有考虑结构的剧变对转变点温度的影响，使得最终模型的预测存在较大误差。</a:t>
            </a:r>
          </a:p>
        </p:txBody>
      </p:sp>
    </p:spTree>
    <p:extLst>
      <p:ext uri="{BB962C8B-B14F-4D97-AF65-F5344CB8AC3E}">
        <p14:creationId xmlns:p14="http://schemas.microsoft.com/office/powerpoint/2010/main" val="561248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836713"/>
            <a:ext cx="8435280" cy="648072"/>
          </a:xfrm>
        </p:spPr>
        <p:txBody>
          <a:bodyPr/>
          <a:lstStyle/>
          <a:p>
            <a:pPr marL="0" indent="0">
              <a:buNone/>
            </a:pPr>
            <a:r>
              <a:rPr lang="zh-CN" altLang="zh-CN" dirty="0"/>
              <a:t>玻璃转变点温度预测的一般</a:t>
            </a:r>
            <a:r>
              <a:rPr lang="zh-CN" altLang="zh-CN" dirty="0" smtClean="0"/>
              <a:t>过程</a:t>
            </a:r>
            <a:r>
              <a:rPr lang="zh-CN" altLang="en-US" dirty="0" smtClean="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554852774"/>
              </p:ext>
            </p:extLst>
          </p:nvPr>
        </p:nvGraphicFramePr>
        <p:xfrm>
          <a:off x="323527" y="1412776"/>
          <a:ext cx="8388932" cy="4752528"/>
        </p:xfrm>
        <a:graphic>
          <a:graphicData uri="http://schemas.openxmlformats.org/presentationml/2006/ole">
            <mc:AlternateContent xmlns:mc="http://schemas.openxmlformats.org/markup-compatibility/2006">
              <mc:Choice xmlns:v="urn:schemas-microsoft-com:vml" Requires="v">
                <p:oleObj spid="_x0000_s24797" name="Visio" r:id="rId5" imgW="7153035" imgH="4048202" progId="Visio.Drawing.15">
                  <p:embed/>
                </p:oleObj>
              </mc:Choice>
              <mc:Fallback>
                <p:oleObj name="Visio" r:id="rId5" imgW="7153035" imgH="4048202"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7" y="1412776"/>
                        <a:ext cx="8388932" cy="4752528"/>
                      </a:xfrm>
                      <a:prstGeom prst="rect">
                        <a:avLst/>
                      </a:prstGeom>
                      <a:noFill/>
                    </p:spPr>
                  </p:pic>
                </p:oleObj>
              </mc:Fallback>
            </mc:AlternateContent>
          </a:graphicData>
        </a:graphic>
      </p:graphicFrame>
    </p:spTree>
    <p:extLst>
      <p:ext uri="{BB962C8B-B14F-4D97-AF65-F5344CB8AC3E}">
        <p14:creationId xmlns:p14="http://schemas.microsoft.com/office/powerpoint/2010/main" val="4222884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3</a:t>
            </a:r>
            <a:r>
              <a:rPr lang="zh-CN" altLang="en-US" sz="2400" dirty="0" smtClean="0"/>
              <a:t>）</a:t>
            </a:r>
            <a:endParaRPr lang="zh-CN" altLang="en-US" sz="2400" dirty="0"/>
          </a:p>
        </p:txBody>
      </p:sp>
      <p:sp>
        <p:nvSpPr>
          <p:cNvPr id="3" name="内容占位符 2"/>
          <p:cNvSpPr>
            <a:spLocks noGrp="1"/>
          </p:cNvSpPr>
          <p:nvPr>
            <p:ph idx="1"/>
          </p:nvPr>
        </p:nvSpPr>
        <p:spPr>
          <a:xfrm>
            <a:off x="323527" y="897606"/>
            <a:ext cx="8541793" cy="5339705"/>
          </a:xfrm>
        </p:spPr>
        <p:txBody>
          <a:bodyPr>
            <a:normAutofit/>
          </a:bodyPr>
          <a:lstStyle/>
          <a:p>
            <a:pPr marL="0" indent="0">
              <a:buNone/>
            </a:pPr>
            <a:r>
              <a:rPr lang="zh-CN" altLang="zh-CN" sz="2400" dirty="0"/>
              <a:t>多阶段复合预测方法</a:t>
            </a:r>
            <a:r>
              <a:rPr lang="zh-CN" altLang="zh-CN" sz="2400" dirty="0" smtClean="0"/>
              <a:t>流程</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smtClean="0"/>
          </a:p>
          <a:p>
            <a:pPr marL="0" indent="0">
              <a:buNone/>
            </a:pPr>
            <a:r>
              <a:rPr lang="zh-CN" altLang="zh-CN" sz="2400" dirty="0" smtClean="0"/>
              <a:t>对</a:t>
            </a:r>
            <a:r>
              <a:rPr lang="zh-CN" altLang="zh-CN" sz="2400" dirty="0"/>
              <a:t>计算和实验测量得到的</a:t>
            </a:r>
            <a:r>
              <a:rPr lang="en-US" altLang="zh-CN" sz="2400" dirty="0"/>
              <a:t>As</a:t>
            </a:r>
            <a:r>
              <a:rPr lang="en-US" altLang="zh-CN" sz="2400" i="1" baseline="-25000" dirty="0"/>
              <a:t>x</a:t>
            </a:r>
            <a:r>
              <a:rPr lang="en-US" altLang="zh-CN" sz="2400" dirty="0"/>
              <a:t>Se</a:t>
            </a:r>
            <a:r>
              <a:rPr lang="en-US" altLang="zh-CN" sz="2400" i="1" baseline="-25000" dirty="0"/>
              <a:t>1-x</a:t>
            </a:r>
            <a:r>
              <a:rPr lang="zh-CN" altLang="zh-CN" sz="2400" dirty="0"/>
              <a:t>和</a:t>
            </a:r>
            <a:r>
              <a:rPr lang="en-US" altLang="zh-CN" sz="2400" dirty="0"/>
              <a:t>Ge</a:t>
            </a:r>
            <a:r>
              <a:rPr lang="en-US" altLang="zh-CN" sz="2400" i="1" baseline="-25000" dirty="0"/>
              <a:t>x</a:t>
            </a:r>
            <a:r>
              <a:rPr lang="en-US" altLang="zh-CN" sz="2400" dirty="0"/>
              <a:t>Se</a:t>
            </a:r>
            <a:r>
              <a:rPr lang="en-US" altLang="zh-CN" sz="2400" i="1" baseline="-25000" dirty="0"/>
              <a:t>1-x</a:t>
            </a:r>
            <a:r>
              <a:rPr lang="zh-CN" altLang="zh-CN" sz="2400" dirty="0"/>
              <a:t>两种玻璃的样本</a:t>
            </a:r>
            <a:r>
              <a:rPr lang="zh-CN" altLang="zh-CN" sz="2400" dirty="0" smtClean="0"/>
              <a:t>数据进行</a:t>
            </a:r>
            <a:r>
              <a:rPr lang="zh-CN" altLang="zh-CN" sz="2400" dirty="0"/>
              <a:t>实验，结果证明，阶段复合预测方法能够准确地识别出玻璃转变点温度变化的转折点，预测精度也远远高于传统方法。</a:t>
            </a:r>
          </a:p>
          <a:p>
            <a:pPr marL="0" indent="0">
              <a:buNone/>
            </a:pPr>
            <a:endParaRPr lang="zh-CN" altLang="en-US" sz="2400" dirty="0"/>
          </a:p>
        </p:txBody>
      </p:sp>
      <p:sp>
        <p:nvSpPr>
          <p:cNvPr id="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71026172"/>
              </p:ext>
            </p:extLst>
          </p:nvPr>
        </p:nvGraphicFramePr>
        <p:xfrm>
          <a:off x="115144" y="1772816"/>
          <a:ext cx="8913712" cy="2276872"/>
        </p:xfrm>
        <a:graphic>
          <a:graphicData uri="http://schemas.openxmlformats.org/presentationml/2006/ole">
            <mc:AlternateContent xmlns:mc="http://schemas.openxmlformats.org/markup-compatibility/2006">
              <mc:Choice xmlns:v="urn:schemas-microsoft-com:vml" Requires="v">
                <p:oleObj spid="_x0000_s25823" r:id="rId5" imgW="13353791" imgH="3410170" progId="Visio.Drawing.15">
                  <p:embed/>
                </p:oleObj>
              </mc:Choice>
              <mc:Fallback>
                <p:oleObj r:id="rId5" imgW="13353791" imgH="3410170" progId="Visio.Drawing.15">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44" y="1772816"/>
                        <a:ext cx="8913712" cy="2276872"/>
                      </a:xfrm>
                      <a:prstGeom prst="rect">
                        <a:avLst/>
                      </a:prstGeom>
                      <a:noFill/>
                    </p:spPr>
                  </p:pic>
                </p:oleObj>
              </mc:Fallback>
            </mc:AlternateContent>
          </a:graphicData>
        </a:graphic>
      </p:graphicFrame>
    </p:spTree>
    <p:extLst>
      <p:ext uri="{BB962C8B-B14F-4D97-AF65-F5344CB8AC3E}">
        <p14:creationId xmlns:p14="http://schemas.microsoft.com/office/powerpoint/2010/main" val="3533654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lstStyle/>
          <a:p>
            <a:pPr>
              <a:buFont typeface="Wingdings" panose="05000000000000000000" pitchFamily="2" charset="2"/>
              <a:buChar char="Ø"/>
            </a:pPr>
            <a:r>
              <a:rPr lang="zh-CN" altLang="en-US" dirty="0"/>
              <a:t>基于机器学习的材料属性预测是面向数据提出的，数据在整个预测过程中扮演着重要的作用。在材料属性预测应用中，由于数据管理和共享机制不够完善，使得在收集数据阶段经常会遇到数据缺失问题。</a:t>
            </a:r>
            <a:endParaRPr lang="en-US" altLang="zh-CN" dirty="0"/>
          </a:p>
          <a:p>
            <a:pPr>
              <a:buFont typeface="Wingdings" panose="05000000000000000000" pitchFamily="2" charset="2"/>
              <a:buChar char="Ø"/>
            </a:pPr>
            <a:r>
              <a:rPr lang="zh-CN" altLang="zh-CN" dirty="0"/>
              <a:t>提出了</a:t>
            </a:r>
            <a:r>
              <a:rPr lang="zh-CN" altLang="zh-CN" b="1" dirty="0"/>
              <a:t>半监督协同理论计算学习方法</a:t>
            </a:r>
            <a:r>
              <a:rPr lang="zh-CN" altLang="zh-CN" dirty="0"/>
              <a:t>。该方法可以有效地减少数据缺失对学习问题的影响，并且可以利用对缺失数据的补全来提高模型的预测精度和泛化能力。同时，计算模拟可以通过重复实验来有效地补全缺失数据，可靠性较高。</a:t>
            </a:r>
            <a:endParaRPr lang="zh-CN" altLang="en-US" dirty="0"/>
          </a:p>
          <a:p>
            <a:pPr marL="0" indent="0">
              <a:buNone/>
            </a:pPr>
            <a:endParaRPr lang="zh-CN" altLang="en-US" dirty="0"/>
          </a:p>
        </p:txBody>
      </p:sp>
    </p:spTree>
    <p:extLst>
      <p:ext uri="{BB962C8B-B14F-4D97-AF65-F5344CB8AC3E}">
        <p14:creationId xmlns:p14="http://schemas.microsoft.com/office/powerpoint/2010/main" val="1015484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4725144"/>
            <a:ext cx="8640960" cy="1656184"/>
          </a:xfrm>
        </p:spPr>
        <p:txBody>
          <a:bodyPr>
            <a:normAutofit/>
          </a:bodyPr>
          <a:lstStyle/>
          <a:p>
            <a:pPr marL="0" indent="0">
              <a:buNone/>
            </a:pPr>
            <a:r>
              <a:rPr lang="zh-CN" altLang="zh-CN" sz="2400" dirty="0"/>
              <a:t>从已有文献中收集了晶格常数、密度和玻璃转变点</a:t>
            </a:r>
            <a:r>
              <a:rPr lang="zh-CN" altLang="zh-CN" sz="2400" dirty="0" smtClean="0"/>
              <a:t>温度三</a:t>
            </a:r>
            <a:r>
              <a:rPr lang="zh-CN" altLang="zh-CN" sz="2400" dirty="0"/>
              <a:t>组存在缺失数据的材料属性数据集。实验证明，半监督协同理论计算学习方法对缺失数据进行补全后，相对于未使用缺失数据，模型的预测精度都有进一步的提高。</a:t>
            </a:r>
          </a:p>
          <a:p>
            <a:pPr marL="0" indent="0">
              <a:buNone/>
            </a:pPr>
            <a:endParaRPr lang="zh-CN" altLang="en-US" sz="2400" dirty="0"/>
          </a:p>
        </p:txBody>
      </p:sp>
      <p:sp>
        <p:nvSpPr>
          <p:cNvPr id="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304405096"/>
              </p:ext>
            </p:extLst>
          </p:nvPr>
        </p:nvGraphicFramePr>
        <p:xfrm>
          <a:off x="177408" y="1224136"/>
          <a:ext cx="8499048" cy="2996952"/>
        </p:xfrm>
        <a:graphic>
          <a:graphicData uri="http://schemas.openxmlformats.org/presentationml/2006/ole">
            <mc:AlternateContent xmlns:mc="http://schemas.openxmlformats.org/markup-compatibility/2006">
              <mc:Choice xmlns:v="urn:schemas-microsoft-com:vml" Requires="v">
                <p:oleObj spid="_x0000_s26846" r:id="rId4" imgW="8972365" imgH="3162212" progId="Visio.Drawing.15">
                  <p:embed/>
                </p:oleObj>
              </mc:Choice>
              <mc:Fallback>
                <p:oleObj r:id="rId4" imgW="8972365" imgH="3162212" progId="Visio.Drawing.15">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8" y="1224136"/>
                        <a:ext cx="8499048" cy="2996952"/>
                      </a:xfrm>
                      <a:prstGeom prst="rect">
                        <a:avLst/>
                      </a:prstGeom>
                      <a:noFill/>
                    </p:spPr>
                  </p:pic>
                </p:oleObj>
              </mc:Fallback>
            </mc:AlternateContent>
          </a:graphicData>
        </a:graphic>
      </p:graphicFrame>
    </p:spTree>
    <p:extLst>
      <p:ext uri="{BB962C8B-B14F-4D97-AF65-F5344CB8AC3E}">
        <p14:creationId xmlns:p14="http://schemas.microsoft.com/office/powerpoint/2010/main" val="1232188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a:t>
            </a:r>
            <a:r>
              <a:rPr lang="zh-CN" altLang="en-US" sz="2800" dirty="0" smtClean="0"/>
              <a:t>设计（</a:t>
            </a:r>
            <a:r>
              <a:rPr lang="en-US" altLang="zh-CN" sz="2800" dirty="0" smtClean="0"/>
              <a:t>1</a:t>
            </a:r>
            <a:r>
              <a:rPr lang="zh-CN" altLang="en-US" sz="2800" dirty="0" smtClean="0"/>
              <a:t>）</a:t>
            </a:r>
            <a:endParaRPr lang="zh-CN" altLang="en-US" sz="2800" dirty="0"/>
          </a:p>
        </p:txBody>
      </p:sp>
      <p:sp>
        <p:nvSpPr>
          <p:cNvPr id="3" name="内容占位符 2"/>
          <p:cNvSpPr>
            <a:spLocks noGrp="1"/>
          </p:cNvSpPr>
          <p:nvPr>
            <p:ph idx="1"/>
          </p:nvPr>
        </p:nvSpPr>
        <p:spPr>
          <a:xfrm>
            <a:off x="251520" y="836712"/>
            <a:ext cx="8435280" cy="5289451"/>
          </a:xfrm>
        </p:spPr>
        <p:txBody>
          <a:bodyPr>
            <a:normAutofit/>
          </a:bodyPr>
          <a:lstStyle/>
          <a:p>
            <a:pPr marL="0" indent="0">
              <a:buNone/>
            </a:pPr>
            <a:r>
              <a:rPr lang="zh-CN" altLang="en-US" sz="2400" dirty="0" smtClean="0"/>
              <a:t>      本</a:t>
            </a:r>
            <a:r>
              <a:rPr lang="zh-CN" altLang="en-US" sz="2400" dirty="0"/>
              <a:t>团队通过与宁德时代新能源科技股份有限公司（</a:t>
            </a:r>
            <a:r>
              <a:rPr lang="en-US" altLang="zh-CN" sz="2400" dirty="0"/>
              <a:t>CATL</a:t>
            </a:r>
            <a:r>
              <a:rPr lang="zh-CN" altLang="en-US" sz="2400" dirty="0"/>
              <a:t>）的积极合作，开展了采用聚类算法、多元回归、支持向量机等多种机器学习方法对公司已有的多组锂电池电解液配方实验数据进行大数据分析处理，帮助其建立一套合理的电解液配方</a:t>
            </a:r>
            <a:r>
              <a:rPr lang="en-US" altLang="zh-CN" sz="2400" dirty="0"/>
              <a:t>DOE</a:t>
            </a:r>
            <a:r>
              <a:rPr lang="zh-CN" altLang="en-US" sz="2400" dirty="0"/>
              <a:t>设计模型，以大幅减少重复性的实验工作。</a:t>
            </a:r>
          </a:p>
        </p:txBody>
      </p:sp>
      <p:pic>
        <p:nvPicPr>
          <p:cNvPr id="4" name="图片 3"/>
          <p:cNvPicPr/>
          <p:nvPr/>
        </p:nvPicPr>
        <p:blipFill rotWithShape="1">
          <a:blip r:embed="rId2"/>
          <a:srcRect t="7565"/>
          <a:stretch/>
        </p:blipFill>
        <p:spPr>
          <a:xfrm>
            <a:off x="827584" y="2780928"/>
            <a:ext cx="7632848" cy="3816424"/>
          </a:xfrm>
          <a:prstGeom prst="rect">
            <a:avLst/>
          </a:prstGeom>
          <a:solidFill>
            <a:srgbClr val="FFFFFF">
              <a:shade val="85000"/>
            </a:srgbClr>
          </a:solidFill>
          <a:ln w="3175" cap="sq">
            <a:solidFill>
              <a:schemeClr val="tx1"/>
            </a:solidFill>
            <a:miter lim="800000"/>
          </a:ln>
          <a:effectLst/>
        </p:spPr>
      </p:pic>
    </p:spTree>
    <p:extLst>
      <p:ext uri="{BB962C8B-B14F-4D97-AF65-F5344CB8AC3E}">
        <p14:creationId xmlns:p14="http://schemas.microsoft.com/office/powerpoint/2010/main" val="3741528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2</a:t>
            </a:r>
            <a:r>
              <a:rPr lang="zh-CN" altLang="en-US" sz="2800" dirty="0" smtClean="0"/>
              <a:t>）</a:t>
            </a:r>
            <a:endParaRPr lang="zh-CN" altLang="en-US" sz="2800" dirty="0"/>
          </a:p>
        </p:txBody>
      </p:sp>
      <p:sp>
        <p:nvSpPr>
          <p:cNvPr id="3" name="内容占位符 2"/>
          <p:cNvSpPr>
            <a:spLocks noGrp="1"/>
          </p:cNvSpPr>
          <p:nvPr>
            <p:ph idx="1"/>
          </p:nvPr>
        </p:nvSpPr>
        <p:spPr>
          <a:xfrm>
            <a:off x="251520" y="1196753"/>
            <a:ext cx="2448272" cy="4968551"/>
          </a:xfrm>
        </p:spPr>
        <p:txBody>
          <a:bodyPr>
            <a:normAutofit/>
          </a:bodyPr>
          <a:lstStyle/>
          <a:p>
            <a:pPr marL="0" indent="0">
              <a:buNone/>
            </a:pPr>
            <a:r>
              <a:rPr lang="zh-CN" altLang="zh-CN" b="1" dirty="0"/>
              <a:t>正反例</a:t>
            </a:r>
            <a:r>
              <a:rPr lang="zh-CN" altLang="zh-CN" b="1" dirty="0" smtClean="0"/>
              <a:t>划分</a:t>
            </a:r>
            <a:r>
              <a:rPr lang="zh-CN" altLang="en-US" b="1" dirty="0" smtClean="0"/>
              <a:t>：</a:t>
            </a:r>
            <a:endParaRPr lang="en-US" altLang="zh-CN" b="1" dirty="0" smtClean="0"/>
          </a:p>
          <a:p>
            <a:pPr marL="0" indent="0">
              <a:buNone/>
            </a:pPr>
            <a:r>
              <a:rPr lang="zh-CN" altLang="zh-CN" sz="2400" dirty="0" smtClean="0">
                <a:latin typeface="+mn-ea"/>
                <a:ea typeface="+mn-ea"/>
              </a:rPr>
              <a:t>在</a:t>
            </a:r>
            <a:r>
              <a:rPr lang="zh-CN" altLang="zh-CN" sz="2400" dirty="0">
                <a:latin typeface="+mn-ea"/>
                <a:ea typeface="+mn-ea"/>
              </a:rPr>
              <a:t>以往的电池性能判断中，需要人工对电池的各项评价指标进行综合评价以区别不同性能的电池配方，往往会耗费大量的时间和</a:t>
            </a:r>
            <a:r>
              <a:rPr lang="zh-CN" altLang="zh-CN" sz="2400" dirty="0" smtClean="0">
                <a:latin typeface="+mn-ea"/>
                <a:ea typeface="+mn-ea"/>
              </a:rPr>
              <a:t>精力</a:t>
            </a:r>
            <a:endParaRPr lang="zh-CN" altLang="en-US" sz="32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443893910"/>
              </p:ext>
            </p:extLst>
          </p:nvPr>
        </p:nvGraphicFramePr>
        <p:xfrm>
          <a:off x="2915816" y="1008716"/>
          <a:ext cx="5976664" cy="5222147"/>
        </p:xfrm>
        <a:graphic>
          <a:graphicData uri="http://schemas.openxmlformats.org/presentationml/2006/ole">
            <mc:AlternateContent xmlns:mc="http://schemas.openxmlformats.org/markup-compatibility/2006">
              <mc:Choice xmlns:v="urn:schemas-microsoft-com:vml" Requires="v">
                <p:oleObj spid="_x0000_s31953" name="Visio" r:id="rId5" imgW="6693840" imgH="5855760" progId="Visio.Drawing.15">
                  <p:embed/>
                </p:oleObj>
              </mc:Choice>
              <mc:Fallback>
                <p:oleObj name="Visio" r:id="rId5" imgW="6693840" imgH="5855760" progId="Visio.Drawing.15">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1008716"/>
                        <a:ext cx="5976664" cy="52221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26248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48983265"/>
              </p:ext>
            </p:extLst>
          </p:nvPr>
        </p:nvGraphicFramePr>
        <p:xfrm>
          <a:off x="72007" y="764704"/>
          <a:ext cx="9036496" cy="5876466"/>
        </p:xfrm>
        <a:graphic>
          <a:graphicData uri="http://schemas.openxmlformats.org/drawingml/2006/table">
            <a:tbl>
              <a:tblPr firstRow="1" firstCol="1" bandRow="1">
                <a:tableStyleId>{5C22544A-7EE6-4342-B048-85BDC9FD1C3A}</a:tableStyleId>
              </a:tblPr>
              <a:tblGrid>
                <a:gridCol w="975672"/>
                <a:gridCol w="788017"/>
                <a:gridCol w="792088"/>
                <a:gridCol w="875928"/>
                <a:gridCol w="3588568"/>
                <a:gridCol w="792088"/>
                <a:gridCol w="1224135"/>
              </a:tblGrid>
              <a:tr h="802530">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发表</a:t>
                      </a:r>
                      <a:endParaRPr lang="en-US" altLang="zh-CN" sz="18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时间</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altLang="en-US" sz="1800" b="1" kern="100" dirty="0" smtClean="0">
                          <a:solidFill>
                            <a:schemeClr val="lt1"/>
                          </a:solidFill>
                          <a:effectLst/>
                          <a:latin typeface="+mn-lt"/>
                          <a:ea typeface="+mn-ea"/>
                          <a:cs typeface="+mn-cs"/>
                        </a:rPr>
                        <a:t>期刊</a:t>
                      </a:r>
                      <a:endParaRPr lang="zh-CN" sz="1800" b="1" kern="100" dirty="0">
                        <a:solidFill>
                          <a:schemeClr val="lt1"/>
                        </a:solidFill>
                        <a:effectLst/>
                        <a:latin typeface="+mn-lt"/>
                        <a:ea typeface="+mn-ea"/>
                        <a:cs typeface="+mn-cs"/>
                      </a:endParaRPr>
                    </a:p>
                  </a:txBody>
                  <a:tcPr marL="18832" marR="18832" marT="0" marB="0" anchor="ctr"/>
                </a:tc>
              </a:tr>
              <a:tr h="802530">
                <a:tc>
                  <a:txBody>
                    <a:bodyPr/>
                    <a:lstStyle/>
                    <a:p>
                      <a:pPr indent="0" algn="just">
                        <a:lnSpc>
                          <a:spcPct val="150000"/>
                        </a:lnSpc>
                        <a:spcAft>
                          <a:spcPts val="0"/>
                        </a:spcAft>
                      </a:pPr>
                      <a:r>
                        <a:rPr lang="zh-CN" sz="1600" kern="100" dirty="0">
                          <a:effectLst/>
                          <a:latin typeface="Calibri"/>
                          <a:ea typeface="宋体"/>
                          <a:cs typeface="Times New Roman"/>
                        </a:rPr>
                        <a:t>昆明</a:t>
                      </a:r>
                      <a:r>
                        <a:rPr lang="zh-CN" sz="1600" kern="100" dirty="0" smtClean="0">
                          <a:effectLst/>
                          <a:latin typeface="Calibri"/>
                          <a:ea typeface="宋体"/>
                          <a:cs typeface="Times New Roman"/>
                        </a:rPr>
                        <a:t>理</a:t>
                      </a:r>
                      <a:endParaRPr lang="en-US" altLang="zh-CN" sz="1600" kern="100" dirty="0" smtClean="0">
                        <a:effectLst/>
                        <a:latin typeface="Calibri"/>
                        <a:ea typeface="宋体"/>
                        <a:cs typeface="Times New Roman"/>
                      </a:endParaRPr>
                    </a:p>
                    <a:p>
                      <a:pPr indent="0" algn="just">
                        <a:lnSpc>
                          <a:spcPct val="150000"/>
                        </a:lnSpc>
                        <a:spcAft>
                          <a:spcPts val="0"/>
                        </a:spcAft>
                      </a:pPr>
                      <a:r>
                        <a:rPr lang="zh-CN" sz="1600" kern="100" dirty="0" smtClean="0">
                          <a:effectLst/>
                          <a:latin typeface="Calibri"/>
                          <a:ea typeface="宋体"/>
                          <a:cs typeface="Times New Roman"/>
                        </a:rPr>
                        <a:t>工大</a:t>
                      </a:r>
                      <a:r>
                        <a:rPr lang="zh-CN" sz="1600" kern="100" dirty="0">
                          <a:effectLst/>
                          <a:latin typeface="Calibri"/>
                          <a:ea typeface="宋体"/>
                          <a:cs typeface="Times New Roman"/>
                        </a:rPr>
                        <a:t>学</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刘英莉</a:t>
                      </a:r>
                      <a:endParaRPr lang="zh-CN" sz="1600" kern="100" dirty="0">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BP</a:t>
                      </a:r>
                      <a:r>
                        <a:rPr lang="zh-CN" sz="1600" kern="100" dirty="0">
                          <a:solidFill>
                            <a:schemeClr val="dk1"/>
                          </a:solidFill>
                          <a:effectLst/>
                          <a:latin typeface="Calibri"/>
                          <a:ea typeface="宋体"/>
                          <a:cs typeface="Times New Roman"/>
                        </a:rPr>
                        <a:t>神经网络</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ZnCu2Al10</a:t>
                      </a:r>
                      <a:r>
                        <a:rPr lang="zh-CN" sz="1600" kern="100" dirty="0">
                          <a:solidFill>
                            <a:schemeClr val="dk1"/>
                          </a:solidFill>
                          <a:effectLst/>
                          <a:latin typeface="Calibri"/>
                          <a:ea typeface="宋体"/>
                          <a:cs typeface="Times New Roman"/>
                        </a:rPr>
                        <a:t>合金</a:t>
                      </a:r>
                    </a:p>
                  </a:txBody>
                  <a:tcPr marL="68580" marR="68580" marT="0" marB="0"/>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采用</a:t>
                      </a:r>
                      <a:r>
                        <a:rPr lang="en-US" sz="1600" kern="100" dirty="0" err="1">
                          <a:solidFill>
                            <a:schemeClr val="dk1"/>
                          </a:solidFill>
                          <a:effectLst/>
                          <a:latin typeface="Calibri"/>
                          <a:ea typeface="宋体"/>
                          <a:cs typeface="Times New Roman"/>
                        </a:rPr>
                        <a:t>Gleeble</a:t>
                      </a:r>
                      <a:r>
                        <a:rPr lang="en-US" sz="1600" kern="100" dirty="0">
                          <a:solidFill>
                            <a:schemeClr val="dk1"/>
                          </a:solidFill>
                          <a:effectLst/>
                          <a:latin typeface="Calibri"/>
                          <a:ea typeface="宋体"/>
                          <a:cs typeface="Times New Roman"/>
                        </a:rPr>
                        <a:t>- 3800</a:t>
                      </a:r>
                      <a:r>
                        <a:rPr lang="zh-CN" sz="1600" kern="100" dirty="0">
                          <a:solidFill>
                            <a:schemeClr val="dk1"/>
                          </a:solidFill>
                          <a:effectLst/>
                          <a:latin typeface="Calibri"/>
                          <a:ea typeface="宋体"/>
                          <a:cs typeface="Times New Roman"/>
                        </a:rPr>
                        <a:t>热模拟实验机研究</a:t>
                      </a:r>
                      <a:r>
                        <a:rPr lang="en-US" sz="1600" kern="100" dirty="0">
                          <a:solidFill>
                            <a:schemeClr val="dk1"/>
                          </a:solidFill>
                          <a:effectLst/>
                          <a:latin typeface="Calibri"/>
                          <a:ea typeface="宋体"/>
                          <a:cs typeface="Times New Roman"/>
                        </a:rPr>
                        <a:t>ZnCu2Al10</a:t>
                      </a:r>
                      <a:r>
                        <a:rPr lang="zh-CN" sz="1600" kern="100" dirty="0">
                          <a:solidFill>
                            <a:schemeClr val="dk1"/>
                          </a:solidFill>
                          <a:effectLst/>
                          <a:latin typeface="Calibri"/>
                          <a:ea typeface="宋体"/>
                          <a:cs typeface="Times New Roman"/>
                        </a:rPr>
                        <a:t>合金在变形温度为</a:t>
                      </a:r>
                      <a:r>
                        <a:rPr lang="en-US" sz="1600" kern="100" dirty="0">
                          <a:solidFill>
                            <a:schemeClr val="dk1"/>
                          </a:solidFill>
                          <a:effectLst/>
                          <a:latin typeface="Calibri"/>
                          <a:ea typeface="宋体"/>
                          <a:cs typeface="Times New Roman"/>
                        </a:rPr>
                        <a:t>150~330</a:t>
                      </a:r>
                      <a:r>
                        <a:rPr lang="zh-CN" sz="1600" kern="100" dirty="0">
                          <a:solidFill>
                            <a:schemeClr val="dk1"/>
                          </a:solidFill>
                          <a:effectLst/>
                          <a:latin typeface="Calibri"/>
                          <a:ea typeface="宋体"/>
                          <a:cs typeface="Times New Roman"/>
                        </a:rPr>
                        <a:t>℃</a:t>
                      </a:r>
                      <a:r>
                        <a:rPr lang="en-US" sz="1600" kern="100" dirty="0">
                          <a:solidFill>
                            <a:schemeClr val="dk1"/>
                          </a:solidFill>
                          <a:effectLst/>
                          <a:latin typeface="Calibri"/>
                          <a:ea typeface="宋体"/>
                          <a:cs typeface="Times New Roman"/>
                        </a:rPr>
                        <a:t>,</a:t>
                      </a:r>
                      <a:r>
                        <a:rPr lang="zh-CN" sz="1600" kern="100" dirty="0">
                          <a:solidFill>
                            <a:schemeClr val="dk1"/>
                          </a:solidFill>
                          <a:effectLst/>
                          <a:latin typeface="Calibri"/>
                          <a:ea typeface="宋体"/>
                          <a:cs typeface="Times New Roman"/>
                        </a:rPr>
                        <a:t>应变速率为</a:t>
                      </a:r>
                      <a:r>
                        <a:rPr lang="en-US" sz="1600" kern="100" dirty="0">
                          <a:solidFill>
                            <a:schemeClr val="dk1"/>
                          </a:solidFill>
                          <a:effectLst/>
                          <a:latin typeface="Calibri"/>
                          <a:ea typeface="宋体"/>
                          <a:cs typeface="Times New Roman"/>
                        </a:rPr>
                        <a:t>0.01~ 10s-1</a:t>
                      </a:r>
                      <a:r>
                        <a:rPr lang="zh-CN" sz="1600" kern="100" dirty="0">
                          <a:solidFill>
                            <a:schemeClr val="dk1"/>
                          </a:solidFill>
                          <a:effectLst/>
                          <a:latin typeface="Calibri"/>
                          <a:ea typeface="宋体"/>
                          <a:cs typeface="Times New Roman"/>
                        </a:rPr>
                        <a:t>下的高温流变行为</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2016</a:t>
                      </a:r>
                      <a:endParaRPr lang="zh-CN" sz="1600" kern="100" dirty="0">
                        <a:solidFill>
                          <a:schemeClr val="dk1"/>
                        </a:solidFill>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稀有金属材料与工程</a:t>
                      </a:r>
                      <a:r>
                        <a:rPr lang="en-US" sz="1600" kern="100" dirty="0">
                          <a:solidFill>
                            <a:schemeClr val="dk1"/>
                          </a:solidFill>
                          <a:effectLst/>
                          <a:latin typeface="Calibri"/>
                          <a:ea typeface="宋体"/>
                          <a:cs typeface="Times New Roman"/>
                        </a:rPr>
                        <a:t>. 2016(45)4. 1253-1256.</a:t>
                      </a:r>
                      <a:endParaRPr lang="zh-CN" sz="1600" kern="100" dirty="0">
                        <a:solidFill>
                          <a:schemeClr val="dk1"/>
                        </a:solidFill>
                        <a:effectLst/>
                        <a:latin typeface="Calibri"/>
                        <a:ea typeface="宋体"/>
                        <a:cs typeface="Times New Roman"/>
                      </a:endParaRPr>
                    </a:p>
                  </a:txBody>
                  <a:tcPr marL="68580" marR="68580" marT="0" marB="0"/>
                </a:tc>
              </a:tr>
              <a:tr h="1058552">
                <a:tc>
                  <a:txBody>
                    <a:bodyPr/>
                    <a:lstStyle/>
                    <a:p>
                      <a:pPr indent="0" algn="just">
                        <a:spcAft>
                          <a:spcPts val="0"/>
                        </a:spcAft>
                      </a:pPr>
                      <a:r>
                        <a:rPr lang="zh-CN" sz="1600" kern="100" dirty="0" smtClean="0">
                          <a:effectLst/>
                          <a:latin typeface="Calibri"/>
                          <a:ea typeface="宋体"/>
                          <a:cs typeface="Times New Roman"/>
                        </a:rPr>
                        <a:t>内蒙古</a:t>
                      </a:r>
                      <a:endParaRPr lang="en-US" altLang="zh-CN" sz="1600" kern="100" dirty="0" smtClean="0">
                        <a:effectLst/>
                        <a:latin typeface="Calibri"/>
                        <a:ea typeface="宋体"/>
                        <a:cs typeface="Times New Roman"/>
                      </a:endParaRPr>
                    </a:p>
                    <a:p>
                      <a:pPr indent="0" algn="just">
                        <a:spcAft>
                          <a:spcPts val="0"/>
                        </a:spcAft>
                      </a:pPr>
                      <a:r>
                        <a:rPr lang="zh-CN" sz="1600" kern="100" dirty="0" smtClean="0">
                          <a:effectLst/>
                          <a:latin typeface="Calibri"/>
                          <a:ea typeface="宋体"/>
                          <a:cs typeface="Times New Roman"/>
                        </a:rPr>
                        <a:t>工业大学</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安迪</a:t>
                      </a:r>
                      <a:endParaRPr lang="zh-CN" sz="1600" kern="100" dirty="0">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BP</a:t>
                      </a:r>
                      <a:r>
                        <a:rPr lang="zh-CN" sz="1600" kern="100" dirty="0">
                          <a:solidFill>
                            <a:schemeClr val="dk1"/>
                          </a:solidFill>
                          <a:effectLst/>
                          <a:latin typeface="Calibri"/>
                          <a:ea typeface="宋体"/>
                          <a:cs typeface="Times New Roman"/>
                        </a:rPr>
                        <a:t>神经网络</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Mg-Zn-</a:t>
                      </a:r>
                      <a:r>
                        <a:rPr lang="en-US" sz="1600" kern="100" dirty="0" err="1">
                          <a:solidFill>
                            <a:schemeClr val="dk1"/>
                          </a:solidFill>
                          <a:effectLst/>
                          <a:latin typeface="Calibri"/>
                          <a:ea typeface="宋体"/>
                          <a:cs typeface="Times New Roman"/>
                        </a:rPr>
                        <a:t>Zr</a:t>
                      </a:r>
                      <a:r>
                        <a:rPr lang="en-US" sz="1600" kern="100" dirty="0">
                          <a:solidFill>
                            <a:schemeClr val="dk1"/>
                          </a:solidFill>
                          <a:effectLst/>
                          <a:latin typeface="Calibri"/>
                          <a:ea typeface="宋体"/>
                          <a:cs typeface="Times New Roman"/>
                        </a:rPr>
                        <a:t>-Y-</a:t>
                      </a:r>
                      <a:r>
                        <a:rPr lang="en-US" sz="1600" kern="100" dirty="0" err="1">
                          <a:solidFill>
                            <a:schemeClr val="dk1"/>
                          </a:solidFill>
                          <a:effectLst/>
                          <a:latin typeface="Calibri"/>
                          <a:ea typeface="宋体"/>
                          <a:cs typeface="Times New Roman"/>
                        </a:rPr>
                        <a:t>Nd</a:t>
                      </a:r>
                      <a:r>
                        <a:rPr lang="zh-CN" sz="1600" kern="100" dirty="0">
                          <a:solidFill>
                            <a:schemeClr val="dk1"/>
                          </a:solidFill>
                          <a:effectLst/>
                          <a:latin typeface="Calibri"/>
                          <a:ea typeface="宋体"/>
                          <a:cs typeface="Times New Roman"/>
                        </a:rPr>
                        <a:t>合金</a:t>
                      </a:r>
                    </a:p>
                  </a:txBody>
                  <a:tcPr marL="68580" marR="68580" marT="0" marB="0"/>
                </a:tc>
                <a:tc>
                  <a:txBody>
                    <a:bodyPr/>
                    <a:lstStyle/>
                    <a:p>
                      <a:pPr marL="0" indent="0" algn="just" defTabSz="914400" rtl="0" eaLnBrk="1" latinLnBrk="0" hangingPunct="1">
                        <a:lnSpc>
                          <a:spcPct val="150000"/>
                        </a:lnSpc>
                        <a:spcAft>
                          <a:spcPts val="0"/>
                        </a:spcAft>
                      </a:pPr>
                      <a:r>
                        <a:rPr lang="zh-CN" sz="1600" kern="100" dirty="0">
                          <a:solidFill>
                            <a:schemeClr val="dk1"/>
                          </a:solidFill>
                          <a:effectLst/>
                          <a:latin typeface="Calibri"/>
                          <a:ea typeface="宋体"/>
                          <a:cs typeface="Times New Roman"/>
                        </a:rPr>
                        <a:t>研究了变形工艺参数对</a:t>
                      </a:r>
                      <a:r>
                        <a:rPr lang="en-US" sz="1600" kern="100" dirty="0">
                          <a:solidFill>
                            <a:schemeClr val="dk1"/>
                          </a:solidFill>
                          <a:effectLst/>
                          <a:latin typeface="Calibri"/>
                          <a:ea typeface="宋体"/>
                          <a:cs typeface="Times New Roman"/>
                        </a:rPr>
                        <a:t>Mg-Zn-</a:t>
                      </a:r>
                      <a:r>
                        <a:rPr lang="en-US" sz="1600" kern="100" dirty="0" err="1">
                          <a:solidFill>
                            <a:schemeClr val="dk1"/>
                          </a:solidFill>
                          <a:effectLst/>
                          <a:latin typeface="Calibri"/>
                          <a:ea typeface="宋体"/>
                          <a:cs typeface="Times New Roman"/>
                        </a:rPr>
                        <a:t>Zr</a:t>
                      </a:r>
                      <a:r>
                        <a:rPr lang="en-US" sz="1600" kern="100" dirty="0">
                          <a:solidFill>
                            <a:schemeClr val="dk1"/>
                          </a:solidFill>
                          <a:effectLst/>
                          <a:latin typeface="Calibri"/>
                          <a:ea typeface="宋体"/>
                          <a:cs typeface="Times New Roman"/>
                        </a:rPr>
                        <a:t>-Y-</a:t>
                      </a:r>
                      <a:r>
                        <a:rPr lang="en-US" sz="1600" kern="100" dirty="0" err="1">
                          <a:solidFill>
                            <a:schemeClr val="dk1"/>
                          </a:solidFill>
                          <a:effectLst/>
                          <a:latin typeface="Calibri"/>
                          <a:ea typeface="宋体"/>
                          <a:cs typeface="Times New Roman"/>
                        </a:rPr>
                        <a:t>Nd</a:t>
                      </a:r>
                      <a:r>
                        <a:rPr lang="zh-CN" sz="1600" kern="100" dirty="0">
                          <a:solidFill>
                            <a:schemeClr val="dk1"/>
                          </a:solidFill>
                          <a:effectLst/>
                          <a:latin typeface="Calibri"/>
                          <a:ea typeface="宋体"/>
                          <a:cs typeface="Times New Roman"/>
                        </a:rPr>
                        <a:t>合金合金高温压缩变形过程中的流变应力模型，并建立流变应力的反向传播</a:t>
                      </a:r>
                      <a:r>
                        <a:rPr lang="en-US" sz="1600" kern="100" dirty="0">
                          <a:solidFill>
                            <a:schemeClr val="dk1"/>
                          </a:solidFill>
                          <a:effectLst/>
                          <a:latin typeface="Calibri"/>
                          <a:ea typeface="宋体"/>
                          <a:cs typeface="Times New Roman"/>
                        </a:rPr>
                        <a:t>( BP) </a:t>
                      </a:r>
                      <a:r>
                        <a:rPr lang="zh-CN" sz="1600" kern="100" dirty="0">
                          <a:solidFill>
                            <a:schemeClr val="dk1"/>
                          </a:solidFill>
                          <a:effectLst/>
                          <a:latin typeface="Calibri"/>
                          <a:ea typeface="宋体"/>
                          <a:cs typeface="Times New Roman"/>
                        </a:rPr>
                        <a:t>神经网络预测</a:t>
                      </a:r>
                      <a:r>
                        <a:rPr lang="en-US" sz="1600" kern="100" dirty="0">
                          <a:solidFill>
                            <a:schemeClr val="dk1"/>
                          </a:solidFill>
                          <a:effectLst/>
                          <a:latin typeface="Calibri"/>
                          <a:ea typeface="宋体"/>
                          <a:cs typeface="Times New Roman"/>
                        </a:rPr>
                        <a:t>( ANN) </a:t>
                      </a:r>
                      <a:r>
                        <a:rPr lang="zh-CN" sz="1600" kern="100" dirty="0">
                          <a:solidFill>
                            <a:schemeClr val="dk1"/>
                          </a:solidFill>
                          <a:effectLst/>
                          <a:latin typeface="Calibri"/>
                          <a:ea typeface="宋体"/>
                          <a:cs typeface="Times New Roman"/>
                        </a:rPr>
                        <a:t>模型</a:t>
                      </a:r>
                    </a:p>
                  </a:txBody>
                  <a:tcPr marL="68580" marR="68580" marT="0" marB="0"/>
                </a:tc>
                <a:tc>
                  <a:txBody>
                    <a:bodyPr/>
                    <a:lstStyle/>
                    <a:p>
                      <a:pPr marL="0" indent="0" algn="just" defTabSz="914400" rtl="0" eaLnBrk="1" latinLnBrk="0" hangingPunct="1">
                        <a:spcAft>
                          <a:spcPts val="0"/>
                        </a:spcAft>
                      </a:pPr>
                      <a:r>
                        <a:rPr lang="en-US" sz="1600" kern="100">
                          <a:solidFill>
                            <a:schemeClr val="dk1"/>
                          </a:solidFill>
                          <a:effectLst/>
                          <a:latin typeface="Calibri"/>
                          <a:ea typeface="宋体"/>
                          <a:cs typeface="Times New Roman"/>
                        </a:rPr>
                        <a:t>2016</a:t>
                      </a:r>
                      <a:endParaRPr lang="zh-CN" sz="1600" kern="100">
                        <a:solidFill>
                          <a:schemeClr val="dk1"/>
                        </a:solidFill>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轻合金加工</a:t>
                      </a:r>
                      <a:r>
                        <a:rPr lang="zh-CN" sz="1600" kern="100" dirty="0" smtClean="0">
                          <a:solidFill>
                            <a:schemeClr val="dk1"/>
                          </a:solidFill>
                          <a:effectLst/>
                          <a:latin typeface="Calibri"/>
                          <a:ea typeface="宋体"/>
                          <a:cs typeface="Times New Roman"/>
                        </a:rPr>
                        <a:t>技术</a:t>
                      </a:r>
                      <a:r>
                        <a:rPr lang="en-US" altLang="zh-CN" sz="1600" kern="100" dirty="0" smtClean="0">
                          <a:solidFill>
                            <a:schemeClr val="dk1"/>
                          </a:solidFill>
                          <a:effectLst/>
                          <a:latin typeface="Calibri"/>
                          <a:ea typeface="宋体"/>
                          <a:cs typeface="Times New Roman"/>
                        </a:rPr>
                        <a:t>.</a:t>
                      </a:r>
                      <a:r>
                        <a:rPr lang="en-US" sz="1600" kern="100" dirty="0" smtClean="0">
                          <a:solidFill>
                            <a:schemeClr val="dk1"/>
                          </a:solidFill>
                          <a:effectLst/>
                          <a:latin typeface="Calibri"/>
                          <a:ea typeface="宋体"/>
                          <a:cs typeface="Times New Roman"/>
                        </a:rPr>
                        <a:t>2016 (44)10</a:t>
                      </a:r>
                      <a:r>
                        <a:rPr lang="en-US" sz="1600" kern="100" dirty="0">
                          <a:solidFill>
                            <a:schemeClr val="dk1"/>
                          </a:solidFill>
                          <a:effectLst/>
                          <a:latin typeface="Calibri"/>
                          <a:ea typeface="宋体"/>
                          <a:cs typeface="Times New Roman"/>
                        </a:rPr>
                        <a:t>. 56-60.</a:t>
                      </a:r>
                      <a:endParaRPr lang="zh-CN" sz="1600" kern="100" dirty="0">
                        <a:solidFill>
                          <a:schemeClr val="dk1"/>
                        </a:solidFill>
                        <a:effectLst/>
                        <a:latin typeface="Calibri"/>
                        <a:ea typeface="宋体"/>
                        <a:cs typeface="Times New Roman"/>
                      </a:endParaRPr>
                    </a:p>
                  </a:txBody>
                  <a:tcPr marL="68580" marR="68580" marT="0" marB="0"/>
                </a:tc>
              </a:tr>
              <a:tr h="1553381">
                <a:tc>
                  <a:txBody>
                    <a:bodyPr/>
                    <a:lstStyle/>
                    <a:p>
                      <a:pPr indent="0" algn="just">
                        <a:spcAft>
                          <a:spcPts val="0"/>
                        </a:spcAft>
                      </a:pPr>
                      <a:r>
                        <a:rPr lang="zh-CN" sz="1600" kern="100" dirty="0">
                          <a:effectLst/>
                          <a:latin typeface="Calibri"/>
                          <a:ea typeface="宋体"/>
                          <a:cs typeface="Times New Roman"/>
                        </a:rPr>
                        <a:t>浙江工业大学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熊</a:t>
                      </a:r>
                      <a:r>
                        <a:rPr lang="zh-CN" sz="1600" kern="100" dirty="0" smtClean="0">
                          <a:effectLst/>
                          <a:latin typeface="Calibri"/>
                          <a:ea typeface="宋体"/>
                          <a:cs typeface="Times New Roman"/>
                        </a:rPr>
                        <a:t>缨</a:t>
                      </a:r>
                      <a:endParaRPr lang="zh-CN" sz="1600" kern="100" dirty="0">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en-US" sz="1600" kern="100" dirty="0" smtClean="0">
                          <a:solidFill>
                            <a:schemeClr val="dk1"/>
                          </a:solidFill>
                          <a:effectLst/>
                          <a:latin typeface="Calibri"/>
                          <a:ea typeface="宋体"/>
                          <a:cs typeface="Times New Roman"/>
                        </a:rPr>
                        <a:t>BP</a:t>
                      </a:r>
                      <a:r>
                        <a:rPr lang="zh-CN" sz="1600" kern="100" dirty="0">
                          <a:solidFill>
                            <a:schemeClr val="dk1"/>
                          </a:solidFill>
                          <a:effectLst/>
                          <a:latin typeface="Calibri"/>
                          <a:ea typeface="宋体"/>
                          <a:cs typeface="Times New Roman"/>
                        </a:rPr>
                        <a:t>神经网络</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3</a:t>
                      </a:r>
                      <a:r>
                        <a:rPr lang="zh-CN" sz="1600" kern="100" dirty="0">
                          <a:solidFill>
                            <a:schemeClr val="dk1"/>
                          </a:solidFill>
                          <a:effectLst/>
                          <a:latin typeface="Calibri"/>
                          <a:ea typeface="宋体"/>
                          <a:cs typeface="Times New Roman"/>
                        </a:rPr>
                        <a:t>种镁合金</a:t>
                      </a:r>
                      <a:r>
                        <a:rPr lang="en-US" sz="1600" kern="100" dirty="0">
                          <a:solidFill>
                            <a:schemeClr val="dk1"/>
                          </a:solidFill>
                          <a:effectLst/>
                          <a:latin typeface="Calibri"/>
                          <a:ea typeface="宋体"/>
                          <a:cs typeface="Times New Roman"/>
                        </a:rPr>
                        <a:t>AZ31B,ZK60,AZ61A</a:t>
                      </a:r>
                      <a:endParaRPr lang="zh-CN" sz="1600" kern="100" dirty="0">
                        <a:solidFill>
                          <a:schemeClr val="dk1"/>
                        </a:solidFill>
                        <a:effectLst/>
                        <a:latin typeface="Calibri"/>
                        <a:ea typeface="宋体"/>
                        <a:cs typeface="Times New Roman"/>
                      </a:endParaRPr>
                    </a:p>
                  </a:txBody>
                  <a:tcPr marL="68580" marR="68580" marT="0" marB="0"/>
                </a:tc>
                <a:tc>
                  <a:txBody>
                    <a:bodyPr/>
                    <a:lstStyle/>
                    <a:p>
                      <a:pPr marL="0" indent="0" algn="just" defTabSz="914400" rtl="0" eaLnBrk="1" latinLnBrk="0" hangingPunct="1">
                        <a:lnSpc>
                          <a:spcPct val="150000"/>
                        </a:lnSpc>
                        <a:spcAft>
                          <a:spcPts val="0"/>
                        </a:spcAft>
                      </a:pPr>
                      <a:r>
                        <a:rPr lang="zh-CN" sz="1600" kern="100" dirty="0">
                          <a:solidFill>
                            <a:schemeClr val="dk1"/>
                          </a:solidFill>
                          <a:effectLst/>
                          <a:latin typeface="Calibri"/>
                          <a:ea typeface="宋体"/>
                          <a:cs typeface="Times New Roman"/>
                        </a:rPr>
                        <a:t>对</a:t>
                      </a:r>
                      <a:r>
                        <a:rPr lang="en-US" sz="1600" kern="100" dirty="0">
                          <a:solidFill>
                            <a:schemeClr val="dk1"/>
                          </a:solidFill>
                          <a:effectLst/>
                          <a:latin typeface="Calibri"/>
                          <a:ea typeface="宋体"/>
                          <a:cs typeface="Times New Roman"/>
                        </a:rPr>
                        <a:t>3</a:t>
                      </a:r>
                      <a:r>
                        <a:rPr lang="zh-CN" sz="1600" kern="100" dirty="0">
                          <a:solidFill>
                            <a:schemeClr val="dk1"/>
                          </a:solidFill>
                          <a:effectLst/>
                          <a:latin typeface="Calibri"/>
                          <a:ea typeface="宋体"/>
                          <a:cs typeface="Times New Roman"/>
                        </a:rPr>
                        <a:t>种不同镁合金</a:t>
                      </a:r>
                      <a:r>
                        <a:rPr lang="en-US" sz="1600" kern="100" dirty="0">
                          <a:solidFill>
                            <a:schemeClr val="dk1"/>
                          </a:solidFill>
                          <a:effectLst/>
                          <a:latin typeface="Calibri"/>
                          <a:ea typeface="宋体"/>
                          <a:cs typeface="Times New Roman"/>
                        </a:rPr>
                        <a:t>AZ31B</a:t>
                      </a:r>
                      <a:r>
                        <a:rPr lang="zh-CN" sz="1600" kern="100" dirty="0">
                          <a:solidFill>
                            <a:schemeClr val="dk1"/>
                          </a:solidFill>
                          <a:effectLst/>
                          <a:latin typeface="Calibri"/>
                          <a:ea typeface="宋体"/>
                          <a:cs typeface="Times New Roman"/>
                        </a:rPr>
                        <a:t>、</a:t>
                      </a:r>
                      <a:r>
                        <a:rPr lang="en-US" sz="1600" kern="100" dirty="0">
                          <a:solidFill>
                            <a:schemeClr val="dk1"/>
                          </a:solidFill>
                          <a:effectLst/>
                          <a:latin typeface="Calibri"/>
                          <a:ea typeface="宋体"/>
                          <a:cs typeface="Times New Roman"/>
                        </a:rPr>
                        <a:t>ZK60</a:t>
                      </a:r>
                      <a:r>
                        <a:rPr lang="zh-CN" sz="1600" kern="100" dirty="0">
                          <a:solidFill>
                            <a:schemeClr val="dk1"/>
                          </a:solidFill>
                          <a:effectLst/>
                          <a:latin typeface="Calibri"/>
                          <a:ea typeface="宋体"/>
                          <a:cs typeface="Times New Roman"/>
                        </a:rPr>
                        <a:t>和</a:t>
                      </a:r>
                      <a:r>
                        <a:rPr lang="en-US" sz="1600" kern="100" dirty="0">
                          <a:solidFill>
                            <a:schemeClr val="dk1"/>
                          </a:solidFill>
                          <a:effectLst/>
                          <a:latin typeface="Calibri"/>
                          <a:ea typeface="宋体"/>
                          <a:cs typeface="Times New Roman"/>
                        </a:rPr>
                        <a:t>AZ61A</a:t>
                      </a:r>
                      <a:r>
                        <a:rPr lang="zh-CN" sz="1600" kern="100" dirty="0">
                          <a:solidFill>
                            <a:schemeClr val="dk1"/>
                          </a:solidFill>
                          <a:effectLst/>
                          <a:latin typeface="Calibri"/>
                          <a:ea typeface="宋体"/>
                          <a:cs typeface="Times New Roman"/>
                        </a:rPr>
                        <a:t>在单轴拉压、纯扭、</a:t>
                      </a:r>
                      <a:r>
                        <a:rPr lang="en-US" sz="1600" kern="100" dirty="0">
                          <a:solidFill>
                            <a:schemeClr val="dk1"/>
                          </a:solidFill>
                          <a:effectLst/>
                          <a:latin typeface="Calibri"/>
                          <a:ea typeface="宋体"/>
                          <a:cs typeface="Times New Roman"/>
                        </a:rPr>
                        <a:t>45</a:t>
                      </a:r>
                      <a:r>
                        <a:rPr lang="zh-CN" sz="1600" kern="100" dirty="0">
                          <a:solidFill>
                            <a:schemeClr val="dk1"/>
                          </a:solidFill>
                          <a:effectLst/>
                          <a:latin typeface="Calibri"/>
                          <a:ea typeface="宋体"/>
                          <a:cs typeface="Times New Roman"/>
                        </a:rPr>
                        <a:t>°比例和</a:t>
                      </a:r>
                      <a:r>
                        <a:rPr lang="en-US" sz="1600" kern="100" dirty="0">
                          <a:solidFill>
                            <a:schemeClr val="dk1"/>
                          </a:solidFill>
                          <a:effectLst/>
                          <a:latin typeface="Calibri"/>
                          <a:ea typeface="宋体"/>
                          <a:cs typeface="Times New Roman"/>
                        </a:rPr>
                        <a:t>90</a:t>
                      </a:r>
                      <a:r>
                        <a:rPr lang="zh-CN" sz="1600" kern="100" dirty="0">
                          <a:solidFill>
                            <a:schemeClr val="dk1"/>
                          </a:solidFill>
                          <a:effectLst/>
                          <a:latin typeface="Calibri"/>
                          <a:ea typeface="宋体"/>
                          <a:cs typeface="Times New Roman"/>
                        </a:rPr>
                        <a:t>°圆形非比例等</a:t>
                      </a:r>
                      <a:r>
                        <a:rPr lang="en-US" sz="1600" kern="100" dirty="0">
                          <a:solidFill>
                            <a:schemeClr val="dk1"/>
                          </a:solidFill>
                          <a:effectLst/>
                          <a:latin typeface="Calibri"/>
                          <a:ea typeface="宋体"/>
                          <a:cs typeface="Times New Roman"/>
                        </a:rPr>
                        <a:t>4</a:t>
                      </a:r>
                      <a:r>
                        <a:rPr lang="zh-CN" sz="1600" kern="100" dirty="0">
                          <a:solidFill>
                            <a:schemeClr val="dk1"/>
                          </a:solidFill>
                          <a:effectLst/>
                          <a:latin typeface="Calibri"/>
                          <a:ea typeface="宋体"/>
                          <a:cs typeface="Times New Roman"/>
                        </a:rPr>
                        <a:t>种不同加载路径下的疲劳寿命进行预测</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2016</a:t>
                      </a:r>
                      <a:endParaRPr lang="zh-CN" sz="1600" kern="100" dirty="0">
                        <a:solidFill>
                          <a:schemeClr val="dk1"/>
                        </a:solidFill>
                        <a:effectLst/>
                        <a:latin typeface="Calibri"/>
                        <a:ea typeface="宋体"/>
                        <a:cs typeface="Times New Roman"/>
                      </a:endParaRPr>
                    </a:p>
                  </a:txBody>
                  <a:tcPr marL="68580" marR="68580" marT="0" marB="0" anchor="ctr"/>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机械工程</a:t>
                      </a:r>
                      <a:r>
                        <a:rPr lang="zh-CN" sz="1600" kern="100" dirty="0" smtClean="0">
                          <a:solidFill>
                            <a:schemeClr val="dk1"/>
                          </a:solidFill>
                          <a:effectLst/>
                          <a:latin typeface="Calibri"/>
                          <a:ea typeface="宋体"/>
                          <a:cs typeface="Times New Roman"/>
                        </a:rPr>
                        <a:t>学报</a:t>
                      </a:r>
                      <a:r>
                        <a:rPr lang="en-US" altLang="zh-CN" sz="1600" kern="100" dirty="0" smtClean="0">
                          <a:solidFill>
                            <a:schemeClr val="dk1"/>
                          </a:solidFill>
                          <a:effectLst/>
                          <a:latin typeface="Calibri"/>
                          <a:ea typeface="宋体"/>
                          <a:cs typeface="Times New Roman"/>
                        </a:rPr>
                        <a:t>.</a:t>
                      </a:r>
                      <a:r>
                        <a:rPr lang="en-US" sz="1600" kern="100" dirty="0" smtClean="0">
                          <a:solidFill>
                            <a:schemeClr val="dk1"/>
                          </a:solidFill>
                          <a:effectLst/>
                          <a:latin typeface="Calibri"/>
                          <a:ea typeface="宋体"/>
                          <a:cs typeface="Times New Roman"/>
                        </a:rPr>
                        <a:t>2016(52)4.73-81</a:t>
                      </a:r>
                      <a:r>
                        <a:rPr lang="en-US" sz="1600" kern="100" dirty="0">
                          <a:solidFill>
                            <a:schemeClr val="dk1"/>
                          </a:solidFill>
                          <a:effectLst/>
                          <a:latin typeface="Calibri"/>
                          <a:ea typeface="宋体"/>
                          <a:cs typeface="Times New Roman"/>
                        </a:rPr>
                        <a:t>.</a:t>
                      </a:r>
                      <a:endParaRPr lang="zh-CN" sz="1600" kern="100" dirty="0">
                        <a:solidFill>
                          <a:schemeClr val="dk1"/>
                        </a:solidFill>
                        <a:effectLst/>
                        <a:latin typeface="Calibri"/>
                        <a:ea typeface="宋体"/>
                        <a:cs typeface="Times New Roman"/>
                      </a:endParaRPr>
                    </a:p>
                  </a:txBody>
                  <a:tcPr marL="68580" marR="68580" marT="0" marB="0"/>
                </a:tc>
              </a:tr>
              <a:tr h="1123938">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西北</a:t>
                      </a:r>
                      <a:r>
                        <a:rPr lang="zh-CN" sz="1600" b="1" kern="100" dirty="0" smtClean="0">
                          <a:solidFill>
                            <a:schemeClr val="lt1"/>
                          </a:solidFill>
                          <a:effectLst/>
                          <a:latin typeface="+mn-lt"/>
                          <a:ea typeface="+mn-ea"/>
                          <a:cs typeface="+mn-cs"/>
                        </a:rPr>
                        <a:t>工业</a:t>
                      </a:r>
                      <a:endParaRPr lang="en-US" altLang="zh-CN" sz="16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600" b="1" kern="100" dirty="0" smtClean="0">
                          <a:solidFill>
                            <a:schemeClr val="lt1"/>
                          </a:solidFill>
                          <a:effectLst/>
                          <a:latin typeface="+mn-lt"/>
                          <a:ea typeface="+mn-ea"/>
                          <a:cs typeface="+mn-cs"/>
                        </a:rPr>
                        <a:t>大学</a:t>
                      </a:r>
                      <a:endParaRPr lang="zh-CN" sz="16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600" kern="100" dirty="0">
                          <a:solidFill>
                            <a:schemeClr val="dk1"/>
                          </a:solidFill>
                          <a:effectLst/>
                          <a:latin typeface="+mn-lt"/>
                          <a:ea typeface="+mn-ea"/>
                          <a:cs typeface="+mn-cs"/>
                        </a:rPr>
                        <a:t>陈海</a:t>
                      </a:r>
                      <a:r>
                        <a:rPr lang="zh-CN" sz="1600" kern="100" dirty="0" smtClean="0">
                          <a:solidFill>
                            <a:schemeClr val="dk1"/>
                          </a:solidFill>
                          <a:effectLst/>
                          <a:latin typeface="+mn-lt"/>
                          <a:ea typeface="+mn-ea"/>
                          <a:cs typeface="+mn-cs"/>
                        </a:rPr>
                        <a:t>生</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defTabSz="914400" rtl="0" eaLnBrk="1" latinLnBrk="0" hangingPunct="1">
                        <a:spcAft>
                          <a:spcPts val="0"/>
                        </a:spcAft>
                      </a:pPr>
                      <a:r>
                        <a:rPr lang="en-US" sz="1600" kern="100" dirty="0" smtClean="0">
                          <a:solidFill>
                            <a:schemeClr val="dk1"/>
                          </a:solidFill>
                          <a:effectLst/>
                          <a:latin typeface="Calibri"/>
                          <a:ea typeface="宋体"/>
                          <a:cs typeface="Times New Roman"/>
                        </a:rPr>
                        <a:t>BP-</a:t>
                      </a:r>
                      <a:r>
                        <a:rPr lang="zh-CN" altLang="en-US" sz="1600" kern="100" dirty="0" smtClean="0">
                          <a:solidFill>
                            <a:schemeClr val="dk1"/>
                          </a:solidFill>
                          <a:effectLst/>
                          <a:latin typeface="Calibri"/>
                          <a:ea typeface="宋体"/>
                          <a:cs typeface="Times New Roman"/>
                        </a:rPr>
                        <a:t>人工神经网络</a:t>
                      </a:r>
                      <a:endParaRPr lang="zh-CN" sz="1600" kern="100" dirty="0">
                        <a:solidFill>
                          <a:schemeClr val="dk1"/>
                        </a:solidFill>
                        <a:effectLst/>
                        <a:latin typeface="Calibri"/>
                        <a:ea typeface="宋体"/>
                        <a:cs typeface="Times New Roman"/>
                      </a:endParaRP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Ti-6Al-3Nb-2Zr-1Mo</a:t>
                      </a:r>
                      <a:r>
                        <a:rPr lang="zh-CN" sz="1600" kern="100" dirty="0">
                          <a:solidFill>
                            <a:schemeClr val="dk1"/>
                          </a:solidFill>
                          <a:effectLst/>
                          <a:latin typeface="Calibri"/>
                          <a:ea typeface="宋体"/>
                          <a:cs typeface="Times New Roman"/>
                        </a:rPr>
                        <a:t>钛合金</a:t>
                      </a:r>
                    </a:p>
                  </a:txBody>
                  <a:tcPr marL="68580" marR="68580" marT="0" marB="0"/>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通过对</a:t>
                      </a:r>
                      <a:r>
                        <a:rPr lang="en-US" sz="1600" kern="100" dirty="0">
                          <a:solidFill>
                            <a:schemeClr val="dk1"/>
                          </a:solidFill>
                          <a:effectLst/>
                          <a:latin typeface="Calibri"/>
                          <a:ea typeface="宋体"/>
                          <a:cs typeface="Times New Roman"/>
                        </a:rPr>
                        <a:t>Ti-6Al-3Nb -2Zr-1Mo</a:t>
                      </a:r>
                      <a:r>
                        <a:rPr lang="zh-CN" sz="1600" kern="100" dirty="0">
                          <a:solidFill>
                            <a:schemeClr val="dk1"/>
                          </a:solidFill>
                          <a:effectLst/>
                          <a:latin typeface="Calibri"/>
                          <a:ea typeface="宋体"/>
                          <a:cs typeface="Times New Roman"/>
                        </a:rPr>
                        <a:t>合金在</a:t>
                      </a:r>
                      <a:r>
                        <a:rPr lang="en-US" sz="1600" kern="100" dirty="0">
                          <a:solidFill>
                            <a:schemeClr val="dk1"/>
                          </a:solidFill>
                          <a:effectLst/>
                          <a:latin typeface="Calibri"/>
                          <a:ea typeface="宋体"/>
                          <a:cs typeface="Times New Roman"/>
                        </a:rPr>
                        <a:t>820--970</a:t>
                      </a:r>
                      <a:r>
                        <a:rPr lang="zh-CN" sz="1600" kern="100" dirty="0">
                          <a:solidFill>
                            <a:schemeClr val="dk1"/>
                          </a:solidFill>
                          <a:effectLst/>
                          <a:latin typeface="Calibri"/>
                          <a:ea typeface="宋体"/>
                          <a:cs typeface="Times New Roman"/>
                        </a:rPr>
                        <a:t>℃ </a:t>
                      </a:r>
                      <a:r>
                        <a:rPr lang="en-US" sz="1600" kern="100" dirty="0">
                          <a:solidFill>
                            <a:schemeClr val="dk1"/>
                          </a:solidFill>
                          <a:effectLst/>
                          <a:latin typeface="Calibri"/>
                          <a:ea typeface="宋体"/>
                          <a:cs typeface="Times New Roman"/>
                        </a:rPr>
                        <a:t>,0.001-1 s-1</a:t>
                      </a:r>
                      <a:r>
                        <a:rPr lang="zh-CN" sz="1600" kern="100" dirty="0">
                          <a:solidFill>
                            <a:schemeClr val="dk1"/>
                          </a:solidFill>
                          <a:effectLst/>
                          <a:latin typeface="Calibri"/>
                          <a:ea typeface="宋体"/>
                          <a:cs typeface="Times New Roman"/>
                        </a:rPr>
                        <a:t>条件下的热模拟压缩试验</a:t>
                      </a:r>
                      <a:r>
                        <a:rPr lang="en-US" sz="1600" kern="100" dirty="0">
                          <a:solidFill>
                            <a:schemeClr val="dk1"/>
                          </a:solidFill>
                          <a:effectLst/>
                          <a:latin typeface="Calibri"/>
                          <a:ea typeface="宋体"/>
                          <a:cs typeface="Times New Roman"/>
                        </a:rPr>
                        <a:t>,</a:t>
                      </a:r>
                      <a:r>
                        <a:rPr lang="zh-CN" sz="1600" kern="100" dirty="0">
                          <a:solidFill>
                            <a:schemeClr val="dk1"/>
                          </a:solidFill>
                          <a:effectLst/>
                          <a:latin typeface="Calibri"/>
                          <a:ea typeface="宋体"/>
                          <a:cs typeface="Times New Roman"/>
                        </a:rPr>
                        <a:t>建立合金</a:t>
                      </a:r>
                      <a:r>
                        <a:rPr lang="en-US" sz="1600" kern="100" dirty="0">
                          <a:solidFill>
                            <a:schemeClr val="dk1"/>
                          </a:solidFill>
                          <a:effectLst/>
                          <a:latin typeface="Calibri"/>
                          <a:ea typeface="宋体"/>
                          <a:cs typeface="Times New Roman"/>
                        </a:rPr>
                        <a:t>BP-ANN</a:t>
                      </a:r>
                      <a:r>
                        <a:rPr lang="zh-CN" sz="1600" kern="100" dirty="0">
                          <a:solidFill>
                            <a:schemeClr val="dk1"/>
                          </a:solidFill>
                          <a:effectLst/>
                          <a:latin typeface="Calibri"/>
                          <a:ea typeface="宋体"/>
                          <a:cs typeface="Times New Roman"/>
                        </a:rPr>
                        <a:t>本构预测模型和传统的回归模型</a:t>
                      </a:r>
                    </a:p>
                  </a:txBody>
                  <a:tcPr marL="68580" marR="68580" marT="0" marB="0"/>
                </a:tc>
                <a:tc>
                  <a:txBody>
                    <a:bodyPr/>
                    <a:lstStyle/>
                    <a:p>
                      <a:pPr marL="0" indent="0" algn="just" defTabSz="914400" rtl="0" eaLnBrk="1" latinLnBrk="0" hangingPunct="1">
                        <a:spcAft>
                          <a:spcPts val="0"/>
                        </a:spcAft>
                      </a:pPr>
                      <a:r>
                        <a:rPr lang="en-US" sz="1600" kern="100" dirty="0">
                          <a:solidFill>
                            <a:schemeClr val="dk1"/>
                          </a:solidFill>
                          <a:effectLst/>
                          <a:latin typeface="Calibri"/>
                          <a:ea typeface="宋体"/>
                          <a:cs typeface="Times New Roman"/>
                        </a:rPr>
                        <a:t>2016</a:t>
                      </a:r>
                      <a:endParaRPr lang="zh-CN" sz="1600" kern="100" dirty="0">
                        <a:solidFill>
                          <a:schemeClr val="dk1"/>
                        </a:solidFill>
                        <a:effectLst/>
                        <a:latin typeface="Calibri"/>
                        <a:ea typeface="宋体"/>
                        <a:cs typeface="Times New Roman"/>
                      </a:endParaRPr>
                    </a:p>
                  </a:txBody>
                  <a:tcPr marL="18832" marR="18832" marT="0" marB="0" anchor="ctr"/>
                </a:tc>
                <a:tc>
                  <a:txBody>
                    <a:bodyPr/>
                    <a:lstStyle/>
                    <a:p>
                      <a:pPr marL="0" indent="0" algn="just" defTabSz="914400" rtl="0" eaLnBrk="1" latinLnBrk="0" hangingPunct="1">
                        <a:spcAft>
                          <a:spcPts val="0"/>
                        </a:spcAft>
                      </a:pPr>
                      <a:r>
                        <a:rPr lang="zh-CN" sz="1600" kern="100" dirty="0">
                          <a:solidFill>
                            <a:schemeClr val="dk1"/>
                          </a:solidFill>
                          <a:effectLst/>
                          <a:latin typeface="Calibri"/>
                          <a:ea typeface="宋体"/>
                          <a:cs typeface="Times New Roman"/>
                        </a:rPr>
                        <a:t>稀有金属材料与工程</a:t>
                      </a:r>
                      <a:r>
                        <a:rPr lang="en-US" sz="1600" kern="100" dirty="0">
                          <a:solidFill>
                            <a:schemeClr val="dk1"/>
                          </a:solidFill>
                          <a:effectLst/>
                          <a:latin typeface="Calibri"/>
                          <a:ea typeface="宋体"/>
                          <a:cs typeface="Times New Roman"/>
                        </a:rPr>
                        <a:t>. 2016(45)6 1549-1553.</a:t>
                      </a:r>
                      <a:endParaRPr lang="zh-CN" sz="1600" kern="100" dirty="0">
                        <a:solidFill>
                          <a:schemeClr val="dk1"/>
                        </a:solidFill>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415642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3</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1728192"/>
          </a:xfrm>
        </p:spPr>
        <p:txBody>
          <a:bodyPr/>
          <a:lstStyle/>
          <a:p>
            <a:pPr marL="0" indent="0">
              <a:buNone/>
            </a:pPr>
            <a:r>
              <a:rPr lang="zh-CN" altLang="zh-CN" b="1" dirty="0"/>
              <a:t>规则</a:t>
            </a:r>
            <a:r>
              <a:rPr lang="zh-CN" altLang="zh-CN" b="1" dirty="0" smtClean="0"/>
              <a:t>提取</a:t>
            </a:r>
            <a:endParaRPr lang="en-US" altLang="zh-CN" b="1" dirty="0" smtClean="0"/>
          </a:p>
          <a:p>
            <a:pPr marL="0" indent="0">
              <a:buNone/>
            </a:pPr>
            <a:r>
              <a:rPr lang="en-US" altLang="zh-CN" sz="2400" dirty="0" smtClean="0">
                <a:latin typeface="+mn-ea"/>
                <a:ea typeface="+mn-ea"/>
              </a:rPr>
              <a:t>   </a:t>
            </a:r>
            <a:r>
              <a:rPr lang="zh-CN" altLang="zh-CN" sz="2400" dirty="0" smtClean="0">
                <a:latin typeface="+mn-ea"/>
                <a:ea typeface="+mn-ea"/>
              </a:rPr>
              <a:t>电池</a:t>
            </a:r>
            <a:r>
              <a:rPr lang="zh-CN" altLang="zh-CN" sz="2400" dirty="0">
                <a:latin typeface="+mn-ea"/>
                <a:ea typeface="+mn-ea"/>
              </a:rPr>
              <a:t>配方性能与各测试数据往往存在某种必然的联系，人工统计难以发现。使用决策树对经过正反例划分后的样本数据进行分析，可以挖掘出性能与数据的必然</a:t>
            </a:r>
            <a:r>
              <a:rPr lang="zh-CN" altLang="zh-CN" sz="2400" dirty="0" smtClean="0">
                <a:latin typeface="+mn-ea"/>
                <a:ea typeface="+mn-ea"/>
              </a:rPr>
              <a:t>联系。</a:t>
            </a:r>
            <a:endParaRPr lang="zh-CN" altLang="zh-CN" sz="2400" dirty="0">
              <a:latin typeface="+mn-ea"/>
              <a:ea typeface="+mn-ea"/>
            </a:endParaRPr>
          </a:p>
          <a:p>
            <a:pPr marL="0" indent="0">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079646966"/>
              </p:ext>
            </p:extLst>
          </p:nvPr>
        </p:nvGraphicFramePr>
        <p:xfrm>
          <a:off x="-589676" y="2604668"/>
          <a:ext cx="9541539" cy="2984572"/>
        </p:xfrm>
        <a:graphic>
          <a:graphicData uri="http://schemas.openxmlformats.org/presentationml/2006/ole">
            <mc:AlternateContent xmlns:mc="http://schemas.openxmlformats.org/markup-compatibility/2006">
              <mc:Choice xmlns:v="urn:schemas-microsoft-com:vml" Requires="v">
                <p:oleObj spid="_x0000_s28893" name="Visio" r:id="rId4" imgW="13963391" imgH="4152856" progId="Visio.Drawing.15">
                  <p:embed/>
                </p:oleObj>
              </mc:Choice>
              <mc:Fallback>
                <p:oleObj name="Visio" r:id="rId4" imgW="13963391" imgH="4152856" progId="Visio.Drawing.15">
                  <p:embed/>
                  <p:pic>
                    <p:nvPicPr>
                      <p:cNvPr id="0" name="Object 1"/>
                      <p:cNvPicPr>
                        <a:picLocks noChangeAspect="1" noChangeArrowheads="1"/>
                      </p:cNvPicPr>
                      <p:nvPr/>
                    </p:nvPicPr>
                    <p:blipFill>
                      <a:blip r:embed="rId5"/>
                      <a:srcRect/>
                      <a:stretch>
                        <a:fillRect/>
                      </a:stretch>
                    </p:blipFill>
                    <p:spPr bwMode="auto">
                      <a:xfrm>
                        <a:off x="-589676" y="2604668"/>
                        <a:ext cx="9541539" cy="2984572"/>
                      </a:xfrm>
                      <a:prstGeom prst="rect">
                        <a:avLst/>
                      </a:prstGeom>
                      <a:noFill/>
                    </p:spPr>
                  </p:pic>
                </p:oleObj>
              </mc:Fallback>
            </mc:AlternateContent>
          </a:graphicData>
        </a:graphic>
      </p:graphicFrame>
    </p:spTree>
    <p:extLst>
      <p:ext uri="{BB962C8B-B14F-4D97-AF65-F5344CB8AC3E}">
        <p14:creationId xmlns:p14="http://schemas.microsoft.com/office/powerpoint/2010/main" val="1472861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4</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2088232"/>
          </a:xfrm>
        </p:spPr>
        <p:txBody>
          <a:bodyPr/>
          <a:lstStyle/>
          <a:p>
            <a:pPr marL="0" lvl="0" indent="0">
              <a:buNone/>
            </a:pPr>
            <a:r>
              <a:rPr lang="zh-CN" altLang="zh-CN" b="1" dirty="0"/>
              <a:t>性能预测</a:t>
            </a:r>
            <a:endParaRPr lang="zh-CN" altLang="zh-CN" dirty="0"/>
          </a:p>
          <a:p>
            <a:pPr marL="0" indent="0">
              <a:buNone/>
            </a:pPr>
            <a:r>
              <a:rPr lang="zh-CN" altLang="en-US" sz="2400" dirty="0">
                <a:latin typeface="+mn-ea"/>
                <a:ea typeface="+mn-ea"/>
              </a:rPr>
              <a:t>传统的电池性能（循环次数、日历寿命等）测试，需要进行大量实验次数，耗费较高的实验成本。为减少实验次数，降低实验成本，采用多项式拟合方法，建立不同的回归方程，以较少的实验次数预测完整的实验</a:t>
            </a:r>
            <a:r>
              <a:rPr lang="zh-CN" altLang="en-US" sz="2400" dirty="0" smtClean="0">
                <a:latin typeface="+mn-ea"/>
                <a:ea typeface="+mn-ea"/>
              </a:rPr>
              <a:t>结果。</a:t>
            </a:r>
            <a:endParaRPr lang="zh-CN" altLang="en-US" sz="2400" dirty="0">
              <a:latin typeface="+mn-ea"/>
              <a:ea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9569547"/>
              </p:ext>
            </p:extLst>
          </p:nvPr>
        </p:nvGraphicFramePr>
        <p:xfrm>
          <a:off x="145225" y="2964708"/>
          <a:ext cx="8939038" cy="3200596"/>
        </p:xfrm>
        <a:graphic>
          <a:graphicData uri="http://schemas.openxmlformats.org/presentationml/2006/ole">
            <mc:AlternateContent xmlns:mc="http://schemas.openxmlformats.org/markup-compatibility/2006">
              <mc:Choice xmlns:v="urn:schemas-microsoft-com:vml" Requires="v">
                <p:oleObj spid="_x0000_s29917" name="Visio" r:id="rId5" imgW="9210878" imgH="3295408" progId="Visio.Drawing.15">
                  <p:embed/>
                </p:oleObj>
              </mc:Choice>
              <mc:Fallback>
                <p:oleObj name="Visio" r:id="rId5" imgW="9210878" imgH="3295408" progId="Visio.Drawing.15">
                  <p:embed/>
                  <p:pic>
                    <p:nvPicPr>
                      <p:cNvPr id="0" name="Object 1"/>
                      <p:cNvPicPr>
                        <a:picLocks noChangeAspect="1" noChangeArrowheads="1"/>
                      </p:cNvPicPr>
                      <p:nvPr/>
                    </p:nvPicPr>
                    <p:blipFill>
                      <a:blip r:embed="rId6"/>
                      <a:srcRect/>
                      <a:stretch>
                        <a:fillRect/>
                      </a:stretch>
                    </p:blipFill>
                    <p:spPr bwMode="auto">
                      <a:xfrm>
                        <a:off x="145225" y="2964708"/>
                        <a:ext cx="8939038" cy="3200596"/>
                      </a:xfrm>
                      <a:prstGeom prst="rect">
                        <a:avLst/>
                      </a:prstGeom>
                      <a:noFill/>
                    </p:spPr>
                  </p:pic>
                </p:oleObj>
              </mc:Fallback>
            </mc:AlternateContent>
          </a:graphicData>
        </a:graphic>
      </p:graphicFrame>
    </p:spTree>
    <p:extLst>
      <p:ext uri="{BB962C8B-B14F-4D97-AF65-F5344CB8AC3E}">
        <p14:creationId xmlns:p14="http://schemas.microsoft.com/office/powerpoint/2010/main" val="30911733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smtClean="0">
                <a:solidFill>
                  <a:srgbClr val="0033CC"/>
                </a:solidFill>
                <a:latin typeface="Times New Roman" panose="02020603050405020304" pitchFamily="18" charset="0"/>
                <a:cs typeface="Times New Roman" panose="02020603050405020304" pitchFamily="18" charset="0"/>
              </a:rPr>
              <a:t>谢谢！</a:t>
            </a:r>
            <a:endParaRPr lang="zh-CN" altLang="en-US" sz="3600" b="1"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284209041"/>
              </p:ext>
            </p:extLst>
          </p:nvPr>
        </p:nvGraphicFramePr>
        <p:xfrm>
          <a:off x="179513" y="855049"/>
          <a:ext cx="8712967" cy="5495102"/>
        </p:xfrm>
        <a:graphic>
          <a:graphicData uri="http://schemas.openxmlformats.org/drawingml/2006/table">
            <a:tbl>
              <a:tblPr firstRow="1" firstCol="1" bandRow="1">
                <a:tableStyleId>{5C22544A-7EE6-4342-B048-85BDC9FD1C3A}</a:tableStyleId>
              </a:tblPr>
              <a:tblGrid>
                <a:gridCol w="1530837"/>
                <a:gridCol w="701410"/>
                <a:gridCol w="864096"/>
                <a:gridCol w="1080120"/>
                <a:gridCol w="2232248"/>
                <a:gridCol w="648072"/>
                <a:gridCol w="1656184"/>
              </a:tblGrid>
              <a:tr h="824308">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c>
                  <a:txBody>
                    <a:bodyPr/>
                    <a:lstStyle/>
                    <a:p>
                      <a:pPr marL="0" indent="0" algn="ctr" defTabSz="914400" rtl="0" eaLnBrk="1" latinLnBrk="0" hangingPunct="1">
                        <a:spcAft>
                          <a:spcPts val="0"/>
                        </a:spcAft>
                      </a:pPr>
                      <a:r>
                        <a:rPr lang="zh-CN" altLang="en-US" sz="1800" b="1" kern="100" dirty="0" smtClean="0">
                          <a:solidFill>
                            <a:schemeClr val="lt1"/>
                          </a:solidFill>
                          <a:effectLst/>
                          <a:latin typeface="+mn-lt"/>
                          <a:ea typeface="+mn-ea"/>
                          <a:cs typeface="+mn-cs"/>
                        </a:rPr>
                        <a:t>期刊</a:t>
                      </a:r>
                      <a:endParaRPr lang="zh-CN" sz="1800" b="1" kern="100" dirty="0">
                        <a:solidFill>
                          <a:schemeClr val="lt1"/>
                        </a:solidFill>
                        <a:effectLst/>
                        <a:latin typeface="+mn-lt"/>
                        <a:ea typeface="+mn-ea"/>
                        <a:cs typeface="+mn-cs"/>
                      </a:endParaRPr>
                    </a:p>
                  </a:txBody>
                  <a:tcPr marL="18832" marR="18832" marT="0" marB="0" anchor="ctr"/>
                </a:tc>
              </a:tr>
              <a:tr h="1100486">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中国海洋大学</a:t>
                      </a:r>
                    </a:p>
                  </a:txBody>
                  <a:tcPr marL="18832" marR="18832" marT="0" marB="0" anchor="ctr"/>
                </a:tc>
                <a:tc>
                  <a:txBody>
                    <a:bodyPr/>
                    <a:lstStyle/>
                    <a:p>
                      <a:pPr marL="0" indent="0" algn="ctr" defTabSz="914400" rtl="0" eaLnBrk="1" latinLnBrk="0" hangingPunct="1">
                        <a:spcAft>
                          <a:spcPts val="0"/>
                        </a:spcAft>
                      </a:pPr>
                      <a:r>
                        <a:rPr lang="zh-CN" sz="1600" kern="100" dirty="0">
                          <a:solidFill>
                            <a:schemeClr val="dk1"/>
                          </a:solidFill>
                          <a:effectLst/>
                          <a:latin typeface="+mn-lt"/>
                          <a:ea typeface="+mn-ea"/>
                          <a:cs typeface="+mn-cs"/>
                        </a:rPr>
                        <a:t>张</a:t>
                      </a:r>
                      <a:r>
                        <a:rPr lang="zh-CN" sz="1600" kern="100" dirty="0" smtClean="0">
                          <a:solidFill>
                            <a:schemeClr val="dk1"/>
                          </a:solidFill>
                          <a:effectLst/>
                          <a:latin typeface="+mn-lt"/>
                          <a:ea typeface="+mn-ea"/>
                          <a:cs typeface="+mn-cs"/>
                        </a:rPr>
                        <a:t>莹</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a:spcAft>
                          <a:spcPts val="0"/>
                        </a:spcAft>
                      </a:pPr>
                      <a:r>
                        <a:rPr lang="en-US" sz="1600" kern="100" dirty="0">
                          <a:effectLst/>
                          <a:latin typeface="Calibri"/>
                          <a:ea typeface="宋体"/>
                          <a:cs typeface="Times New Roman"/>
                        </a:rPr>
                        <a:t>SVM</a:t>
                      </a:r>
                      <a:r>
                        <a:rPr lang="zh-CN" sz="1600" kern="100" dirty="0">
                          <a:effectLst/>
                          <a:latin typeface="Calibri"/>
                          <a:ea typeface="宋体"/>
                          <a:cs typeface="Times New Roman"/>
                        </a:rPr>
                        <a:t>回归模型</a:t>
                      </a:r>
                    </a:p>
                  </a:txBody>
                  <a:tcPr marL="68580" marR="68580" marT="0" marB="0"/>
                </a:tc>
                <a:tc>
                  <a:txBody>
                    <a:bodyPr/>
                    <a:lstStyle/>
                    <a:p>
                      <a:pPr marL="0" indent="0" algn="just">
                        <a:spcAft>
                          <a:spcPts val="0"/>
                        </a:spcAft>
                      </a:pPr>
                      <a:r>
                        <a:rPr lang="zh-CN" sz="1600" kern="100" dirty="0">
                          <a:effectLst/>
                          <a:latin typeface="Calibri"/>
                          <a:ea typeface="宋体"/>
                          <a:cs typeface="Times New Roman"/>
                        </a:rPr>
                        <a:t>钢铁合金</a:t>
                      </a:r>
                    </a:p>
                  </a:txBody>
                  <a:tcPr marL="68580" marR="68580" marT="0" marB="0"/>
                </a:tc>
                <a:tc>
                  <a:txBody>
                    <a:bodyPr/>
                    <a:lstStyle/>
                    <a:p>
                      <a:pPr algn="just">
                        <a:spcAft>
                          <a:spcPts val="0"/>
                        </a:spcAft>
                      </a:pPr>
                      <a:r>
                        <a:rPr lang="zh-CN" sz="1600" kern="100">
                          <a:effectLst/>
                          <a:latin typeface="Calibri"/>
                          <a:ea typeface="宋体"/>
                          <a:cs typeface="Times New Roman"/>
                        </a:rPr>
                        <a:t>建立多元素变量的定量分析模型， 预测钢铁合金样品中</a:t>
                      </a:r>
                      <a:r>
                        <a:rPr lang="en-US" sz="1600" kern="100">
                          <a:effectLst/>
                          <a:latin typeface="Calibri"/>
                          <a:ea typeface="宋体"/>
                          <a:cs typeface="Times New Roman"/>
                        </a:rPr>
                        <a:t>Cr</a:t>
                      </a:r>
                      <a:r>
                        <a:rPr lang="zh-CN" sz="1600" kern="100">
                          <a:effectLst/>
                          <a:latin typeface="Calibri"/>
                          <a:ea typeface="宋体"/>
                          <a:cs typeface="Times New Roman"/>
                        </a:rPr>
                        <a:t>和</a:t>
                      </a:r>
                      <a:r>
                        <a:rPr lang="en-US" sz="1600" kern="100">
                          <a:effectLst/>
                          <a:latin typeface="Calibri"/>
                          <a:ea typeface="宋体"/>
                          <a:cs typeface="Times New Roman"/>
                        </a:rPr>
                        <a:t>Ni</a:t>
                      </a:r>
                      <a:r>
                        <a:rPr lang="zh-CN" sz="1600" kern="100">
                          <a:effectLst/>
                          <a:latin typeface="Calibri"/>
                          <a:ea typeface="宋体"/>
                          <a:cs typeface="Times New Roman"/>
                        </a:rPr>
                        <a:t>元素的含量。</a:t>
                      </a:r>
                    </a:p>
                  </a:txBody>
                  <a:tcPr marL="68580" marR="68580" marT="0" marB="0"/>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2016</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a:spcAft>
                          <a:spcPts val="0"/>
                        </a:spcAft>
                      </a:pPr>
                      <a:r>
                        <a:rPr lang="zh-CN" sz="1600" kern="100" dirty="0">
                          <a:effectLst/>
                          <a:latin typeface="Calibri"/>
                          <a:ea typeface="宋体"/>
                          <a:cs typeface="Times New Roman"/>
                        </a:rPr>
                        <a:t>光谱学与光谱分析</a:t>
                      </a:r>
                      <a:r>
                        <a:rPr lang="en-US" sz="1600" kern="100" dirty="0">
                          <a:effectLst/>
                          <a:latin typeface="Calibri"/>
                          <a:ea typeface="宋体"/>
                          <a:cs typeface="Times New Roman"/>
                        </a:rPr>
                        <a:t>.2016.(36)7. 2244-2248</a:t>
                      </a:r>
                      <a:endParaRPr lang="zh-CN" sz="1600" kern="100" dirty="0">
                        <a:effectLst/>
                        <a:latin typeface="Calibri"/>
                        <a:ea typeface="宋体"/>
                        <a:cs typeface="Times New Roman"/>
                      </a:endParaRPr>
                    </a:p>
                  </a:txBody>
                  <a:tcPr marL="68580" marR="68580" marT="0" marB="0"/>
                </a:tc>
              </a:tr>
              <a:tr h="825365">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解放军理工大学</a:t>
                      </a:r>
                    </a:p>
                  </a:txBody>
                  <a:tcPr marL="18832" marR="18832" marT="0" marB="0" anchor="ctr"/>
                </a:tc>
                <a:tc>
                  <a:txBody>
                    <a:bodyPr/>
                    <a:lstStyle/>
                    <a:p>
                      <a:pPr marL="0" indent="0" algn="ctr" defTabSz="914400" rtl="0" eaLnBrk="1" latinLnBrk="0" hangingPunct="1">
                        <a:spcAft>
                          <a:spcPts val="0"/>
                        </a:spcAft>
                      </a:pPr>
                      <a:r>
                        <a:rPr lang="zh-CN" sz="1600" kern="100" dirty="0" smtClean="0">
                          <a:solidFill>
                            <a:schemeClr val="dk1"/>
                          </a:solidFill>
                          <a:effectLst/>
                          <a:latin typeface="+mn-lt"/>
                          <a:ea typeface="+mn-ea"/>
                          <a:cs typeface="+mn-cs"/>
                        </a:rPr>
                        <a:t>谭业发</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a:spcAft>
                          <a:spcPts val="0"/>
                        </a:spcAft>
                      </a:pPr>
                      <a:r>
                        <a:rPr lang="en-US" sz="1600" kern="100" dirty="0">
                          <a:effectLst/>
                          <a:latin typeface="Calibri"/>
                          <a:ea typeface="宋体"/>
                          <a:cs typeface="Times New Roman"/>
                        </a:rPr>
                        <a:t>LS-SVM</a:t>
                      </a:r>
                      <a:endParaRPr lang="zh-CN" sz="1600" kern="100" dirty="0">
                        <a:effectLst/>
                        <a:latin typeface="Calibri"/>
                        <a:ea typeface="宋体"/>
                        <a:cs typeface="Times New Roman"/>
                      </a:endParaRPr>
                    </a:p>
                  </a:txBody>
                  <a:tcPr marL="68580" marR="68580" marT="0" marB="0"/>
                </a:tc>
                <a:tc>
                  <a:txBody>
                    <a:bodyPr/>
                    <a:lstStyle/>
                    <a:p>
                      <a:pPr marL="0" indent="0" algn="just">
                        <a:spcAft>
                          <a:spcPts val="0"/>
                        </a:spcAft>
                      </a:pPr>
                      <a:r>
                        <a:rPr lang="en-US" sz="1600" kern="100" dirty="0" err="1">
                          <a:effectLst/>
                          <a:latin typeface="Calibri"/>
                          <a:ea typeface="宋体"/>
                          <a:cs typeface="Times New Roman"/>
                        </a:rPr>
                        <a:t>TiCp</a:t>
                      </a:r>
                      <a:r>
                        <a:rPr lang="en-US" sz="1600" kern="100" dirty="0">
                          <a:effectLst/>
                          <a:latin typeface="Calibri"/>
                          <a:ea typeface="宋体"/>
                          <a:cs typeface="Times New Roman"/>
                        </a:rPr>
                        <a:t>/</a:t>
                      </a:r>
                      <a:r>
                        <a:rPr lang="zh-CN" sz="1600" kern="100" dirty="0">
                          <a:effectLst/>
                          <a:latin typeface="Calibri"/>
                          <a:ea typeface="宋体"/>
                          <a:cs typeface="Times New Roman"/>
                        </a:rPr>
                        <a:t>镍基合金</a:t>
                      </a:r>
                    </a:p>
                  </a:txBody>
                  <a:tcPr marL="68580" marR="68580" marT="0" marB="0"/>
                </a:tc>
                <a:tc>
                  <a:txBody>
                    <a:bodyPr/>
                    <a:lstStyle/>
                    <a:p>
                      <a:pPr marL="0" indent="0" algn="just">
                        <a:spcAft>
                          <a:spcPts val="0"/>
                        </a:spcAft>
                      </a:pPr>
                      <a:r>
                        <a:rPr lang="zh-CN" sz="1600" kern="100" dirty="0">
                          <a:effectLst/>
                          <a:latin typeface="Calibri"/>
                          <a:ea typeface="宋体"/>
                          <a:cs typeface="Times New Roman"/>
                        </a:rPr>
                        <a:t>预测干摩擦条件下</a:t>
                      </a:r>
                      <a:r>
                        <a:rPr lang="en-US" sz="1600" kern="100" dirty="0" err="1">
                          <a:effectLst/>
                          <a:latin typeface="Calibri"/>
                          <a:ea typeface="宋体"/>
                          <a:cs typeface="Times New Roman"/>
                        </a:rPr>
                        <a:t>TiCP</a:t>
                      </a:r>
                      <a:r>
                        <a:rPr lang="en-US" sz="1600" kern="100" dirty="0">
                          <a:effectLst/>
                          <a:latin typeface="Calibri"/>
                          <a:ea typeface="宋体"/>
                          <a:cs typeface="Times New Roman"/>
                        </a:rPr>
                        <a:t>/</a:t>
                      </a:r>
                      <a:r>
                        <a:rPr lang="zh-CN" sz="1600" kern="100" dirty="0">
                          <a:effectLst/>
                          <a:latin typeface="Calibri"/>
                          <a:ea typeface="宋体"/>
                          <a:cs typeface="Times New Roman"/>
                        </a:rPr>
                        <a:t>镍基合金复合涂层的摩擦磨损行为。</a:t>
                      </a:r>
                    </a:p>
                  </a:txBody>
                  <a:tcPr marL="68580" marR="68580" marT="0" marB="0"/>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2013</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l">
                        <a:spcAft>
                          <a:spcPts val="0"/>
                        </a:spcAft>
                      </a:pPr>
                      <a:r>
                        <a:rPr lang="en-US" sz="1600" kern="100" dirty="0">
                          <a:effectLst/>
                          <a:latin typeface="Calibri"/>
                          <a:ea typeface="宋体"/>
                          <a:cs typeface="Times New Roman"/>
                        </a:rPr>
                        <a:t>Transactions of Nonferrous Metals Society of China. 2014(24). 2566-2573. </a:t>
                      </a:r>
                      <a:endParaRPr lang="zh-CN" sz="1600" kern="100" dirty="0">
                        <a:effectLst/>
                        <a:latin typeface="Calibri"/>
                        <a:ea typeface="宋体"/>
                        <a:cs typeface="Times New Roman"/>
                      </a:endParaRPr>
                    </a:p>
                  </a:txBody>
                  <a:tcPr marL="68580" marR="68580" marT="0" marB="0"/>
                </a:tc>
              </a:tr>
              <a:tr h="824308">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中南大学</a:t>
                      </a:r>
                    </a:p>
                  </a:txBody>
                  <a:tcPr marL="18832" marR="18832" marT="0" marB="0" anchor="ctr"/>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Y.C. Lin </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a:spcAft>
                          <a:spcPts val="0"/>
                        </a:spcAft>
                      </a:pPr>
                      <a:r>
                        <a:rPr lang="en-US" sz="1600" kern="100" dirty="0">
                          <a:effectLst/>
                          <a:latin typeface="Calibri"/>
                          <a:ea typeface="宋体"/>
                          <a:cs typeface="Times New Roman"/>
                        </a:rPr>
                        <a:t>BP-ANN</a:t>
                      </a:r>
                      <a:endParaRPr lang="zh-CN" sz="1600" kern="100" dirty="0">
                        <a:effectLst/>
                        <a:latin typeface="Calibri"/>
                        <a:ea typeface="宋体"/>
                        <a:cs typeface="Times New Roman"/>
                      </a:endParaRPr>
                    </a:p>
                  </a:txBody>
                  <a:tcPr marL="68580" marR="68580" marT="0" marB="0"/>
                </a:tc>
                <a:tc>
                  <a:txBody>
                    <a:bodyPr/>
                    <a:lstStyle/>
                    <a:p>
                      <a:pPr marL="0" indent="0" algn="just">
                        <a:spcAft>
                          <a:spcPts val="0"/>
                        </a:spcAft>
                      </a:pPr>
                      <a:r>
                        <a:rPr lang="en-US" sz="1600" kern="100" dirty="0">
                          <a:effectLst/>
                          <a:latin typeface="Calibri"/>
                          <a:ea typeface="宋体"/>
                          <a:cs typeface="Times New Roman"/>
                        </a:rPr>
                        <a:t>42CrMo</a:t>
                      </a:r>
                      <a:r>
                        <a:rPr lang="zh-CN" sz="1600" kern="100" dirty="0">
                          <a:effectLst/>
                          <a:latin typeface="Calibri"/>
                          <a:ea typeface="宋体"/>
                          <a:cs typeface="Times New Roman"/>
                        </a:rPr>
                        <a:t>低温合金钢铁</a:t>
                      </a:r>
                    </a:p>
                  </a:txBody>
                  <a:tcPr marL="68580" marR="68580" marT="0" marB="0"/>
                </a:tc>
                <a:tc>
                  <a:txBody>
                    <a:bodyPr/>
                    <a:lstStyle/>
                    <a:p>
                      <a:pPr marL="0" indent="0" algn="just">
                        <a:spcAft>
                          <a:spcPts val="0"/>
                        </a:spcAft>
                      </a:pPr>
                      <a:r>
                        <a:rPr lang="zh-CN" sz="1600" kern="100" dirty="0">
                          <a:effectLst/>
                          <a:latin typeface="Calibri"/>
                          <a:ea typeface="宋体"/>
                          <a:cs typeface="Times New Roman"/>
                        </a:rPr>
                        <a:t>预测低温合金钢铁在温度</a:t>
                      </a:r>
                      <a:r>
                        <a:rPr lang="en-US" sz="1600" kern="100" dirty="0">
                          <a:effectLst/>
                          <a:latin typeface="Calibri"/>
                          <a:ea typeface="宋体"/>
                          <a:cs typeface="Times New Roman"/>
                        </a:rPr>
                        <a:t>850</a:t>
                      </a:r>
                      <a:r>
                        <a:rPr lang="zh-CN" sz="1600" kern="100" baseline="30000" dirty="0">
                          <a:effectLst/>
                          <a:latin typeface="Calibri"/>
                          <a:ea typeface="宋体"/>
                          <a:cs typeface="Times New Roman"/>
                        </a:rPr>
                        <a:t>。</a:t>
                      </a:r>
                      <a:r>
                        <a:rPr lang="en-US" sz="1600" kern="100" dirty="0">
                          <a:effectLst/>
                          <a:latin typeface="Calibri"/>
                          <a:ea typeface="宋体"/>
                          <a:cs typeface="Times New Roman"/>
                        </a:rPr>
                        <a:t>C-1150</a:t>
                      </a:r>
                      <a:r>
                        <a:rPr lang="zh-CN" sz="1600" kern="100" baseline="30000" dirty="0">
                          <a:effectLst/>
                          <a:latin typeface="Calibri"/>
                          <a:ea typeface="宋体"/>
                          <a:cs typeface="Times New Roman"/>
                        </a:rPr>
                        <a:t>。</a:t>
                      </a:r>
                      <a:r>
                        <a:rPr lang="en-US" sz="1600" kern="100" dirty="0">
                          <a:effectLst/>
                          <a:latin typeface="Calibri"/>
                          <a:ea typeface="宋体"/>
                          <a:cs typeface="Times New Roman"/>
                        </a:rPr>
                        <a:t>C</a:t>
                      </a:r>
                      <a:r>
                        <a:rPr lang="zh-CN" sz="1600" kern="100" dirty="0">
                          <a:effectLst/>
                          <a:latin typeface="Calibri"/>
                          <a:ea typeface="宋体"/>
                          <a:cs typeface="Times New Roman"/>
                        </a:rPr>
                        <a:t>，压强</a:t>
                      </a:r>
                      <a:r>
                        <a:rPr lang="en-US" sz="1600" kern="100" dirty="0">
                          <a:effectLst/>
                          <a:latin typeface="Calibri"/>
                          <a:ea typeface="宋体"/>
                          <a:cs typeface="Times New Roman"/>
                        </a:rPr>
                        <a:t>0.01s</a:t>
                      </a:r>
                      <a:r>
                        <a:rPr lang="en-US" sz="1600" kern="100" baseline="30000" dirty="0">
                          <a:effectLst/>
                          <a:latin typeface="Calibri"/>
                          <a:ea typeface="宋体"/>
                          <a:cs typeface="Times New Roman"/>
                        </a:rPr>
                        <a:t>-1</a:t>
                      </a:r>
                      <a:r>
                        <a:rPr lang="en-US" sz="1600" kern="100" dirty="0">
                          <a:effectLst/>
                          <a:latin typeface="Calibri"/>
                          <a:ea typeface="宋体"/>
                          <a:cs typeface="Times New Roman"/>
                        </a:rPr>
                        <a:t>-50s</a:t>
                      </a:r>
                      <a:r>
                        <a:rPr lang="en-US" sz="1600" kern="100" baseline="30000" dirty="0">
                          <a:effectLst/>
                          <a:latin typeface="Calibri"/>
                          <a:ea typeface="宋体"/>
                          <a:cs typeface="Times New Roman"/>
                        </a:rPr>
                        <a:t>-1</a:t>
                      </a:r>
                      <a:r>
                        <a:rPr lang="en-US" sz="1600" kern="100" dirty="0">
                          <a:effectLst/>
                          <a:latin typeface="Calibri"/>
                          <a:ea typeface="宋体"/>
                          <a:cs typeface="Times New Roman"/>
                        </a:rPr>
                        <a:t>d</a:t>
                      </a:r>
                      <a:r>
                        <a:rPr lang="zh-CN" sz="1600" kern="100" dirty="0">
                          <a:effectLst/>
                          <a:latin typeface="Calibri"/>
                          <a:ea typeface="宋体"/>
                          <a:cs typeface="Times New Roman"/>
                        </a:rPr>
                        <a:t>的高温条件下的抗压变形行为</a:t>
                      </a:r>
                    </a:p>
                  </a:txBody>
                  <a:tcPr marL="68580" marR="68580" marT="0" marB="0"/>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2010</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just">
                        <a:spcAft>
                          <a:spcPts val="0"/>
                        </a:spcAft>
                      </a:pPr>
                      <a:r>
                        <a:rPr lang="en-US" sz="1600" kern="100" dirty="0">
                          <a:effectLst/>
                          <a:latin typeface="Calibri"/>
                          <a:ea typeface="宋体"/>
                          <a:cs typeface="Times New Roman"/>
                        </a:rPr>
                        <a:t>computational Materials Science. 2008(43). 752-758.</a:t>
                      </a:r>
                      <a:endParaRPr lang="zh-CN" sz="1600" kern="100" dirty="0">
                        <a:effectLst/>
                        <a:latin typeface="Calibri"/>
                        <a:ea typeface="宋体"/>
                        <a:cs typeface="Times New Roman"/>
                      </a:endParaRPr>
                    </a:p>
                  </a:txBody>
                  <a:tcPr marL="68580" marR="68580" marT="0" marB="0"/>
                </a:tc>
              </a:tr>
              <a:tr h="1375748">
                <a:tc>
                  <a:txBody>
                    <a:bodyPr/>
                    <a:lstStyle/>
                    <a:p>
                      <a:pPr indent="0" algn="just">
                        <a:spcAft>
                          <a:spcPts val="0"/>
                        </a:spcAft>
                      </a:pPr>
                      <a:r>
                        <a:rPr lang="zh-CN" sz="1600" kern="100" dirty="0">
                          <a:effectLst/>
                          <a:latin typeface="Calibri"/>
                          <a:ea typeface="宋体"/>
                          <a:cs typeface="Times New Roman"/>
                        </a:rPr>
                        <a:t>西安航空发动机有限公司</a:t>
                      </a:r>
                    </a:p>
                  </a:txBody>
                  <a:tcPr marL="68580" marR="68580" marT="0" marB="0" anchor="ctr"/>
                </a:tc>
                <a:tc>
                  <a:txBody>
                    <a:bodyPr/>
                    <a:lstStyle/>
                    <a:p>
                      <a:pPr indent="0" algn="ctr">
                        <a:spcAft>
                          <a:spcPts val="0"/>
                        </a:spcAft>
                      </a:pPr>
                      <a:r>
                        <a:rPr lang="zh-CN" sz="1600" kern="100" dirty="0">
                          <a:effectLst/>
                          <a:latin typeface="Calibri"/>
                          <a:ea typeface="宋体"/>
                          <a:cs typeface="Times New Roman"/>
                        </a:rPr>
                        <a:t>刘</a:t>
                      </a:r>
                      <a:r>
                        <a:rPr lang="zh-CN" sz="1600" kern="100" dirty="0" smtClean="0">
                          <a:effectLst/>
                          <a:latin typeface="Calibri"/>
                          <a:ea typeface="宋体"/>
                          <a:cs typeface="Times New Roman"/>
                        </a:rPr>
                        <a:t>雄飞</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600" kern="100" dirty="0">
                          <a:effectLst/>
                          <a:latin typeface="Calibri"/>
                          <a:ea typeface="宋体"/>
                          <a:cs typeface="Times New Roman"/>
                        </a:rPr>
                        <a:t>BP</a:t>
                      </a:r>
                      <a:r>
                        <a:rPr lang="zh-CN" sz="1600" kern="100" dirty="0">
                          <a:effectLst/>
                          <a:latin typeface="Calibri"/>
                          <a:ea typeface="宋体"/>
                          <a:cs typeface="Times New Roman"/>
                        </a:rPr>
                        <a:t>神经网络的提督动量算法</a:t>
                      </a:r>
                    </a:p>
                  </a:txBody>
                  <a:tcPr marL="68580" marR="68580" marT="0" marB="0"/>
                </a:tc>
                <a:tc>
                  <a:txBody>
                    <a:bodyPr/>
                    <a:lstStyle/>
                    <a:p>
                      <a:pPr marL="0" indent="0" algn="just">
                        <a:spcAft>
                          <a:spcPts val="0"/>
                        </a:spcAft>
                      </a:pPr>
                      <a:r>
                        <a:rPr lang="zh-CN" sz="1600" kern="100" dirty="0">
                          <a:effectLst/>
                          <a:latin typeface="Calibri"/>
                          <a:ea typeface="宋体"/>
                          <a:cs typeface="Times New Roman"/>
                        </a:rPr>
                        <a:t>高温合金</a:t>
                      </a:r>
                      <a:r>
                        <a:rPr lang="en-US" sz="1600" kern="100" dirty="0">
                          <a:effectLst/>
                          <a:latin typeface="Calibri"/>
                          <a:ea typeface="宋体"/>
                          <a:cs typeface="Times New Roman"/>
                        </a:rPr>
                        <a:t>GH4037</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latin typeface="Calibri"/>
                          <a:ea typeface="宋体"/>
                          <a:cs typeface="Times New Roman"/>
                        </a:rPr>
                        <a:t>建立金属中化学成分与力学性能间的隐性函数，成功预测合金力学性能。</a:t>
                      </a:r>
                    </a:p>
                  </a:txBody>
                  <a:tcPr marL="68580" marR="68580" marT="0" marB="0"/>
                </a:tc>
                <a:tc>
                  <a:txBody>
                    <a:bodyPr/>
                    <a:lstStyle/>
                    <a:p>
                      <a:pPr indent="0" algn="ctr">
                        <a:spcAft>
                          <a:spcPts val="0"/>
                        </a:spcAft>
                      </a:pPr>
                      <a:r>
                        <a:rPr lang="en-US" sz="1600" kern="100" dirty="0">
                          <a:effectLst/>
                          <a:latin typeface="Calibri"/>
                          <a:ea typeface="宋体"/>
                          <a:cs typeface="Times New Roman"/>
                        </a:rPr>
                        <a:t>2010</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600" kern="100" dirty="0">
                          <a:effectLst/>
                          <a:latin typeface="Calibri"/>
                          <a:ea typeface="宋体"/>
                          <a:cs typeface="Times New Roman"/>
                        </a:rPr>
                        <a:t>2010</a:t>
                      </a:r>
                      <a:r>
                        <a:rPr lang="zh-CN" sz="1600" kern="100" dirty="0">
                          <a:effectLst/>
                          <a:latin typeface="Calibri"/>
                          <a:ea typeface="宋体"/>
                          <a:cs typeface="Times New Roman"/>
                        </a:rPr>
                        <a:t>年“航空航天先进制造技术”学术交流论文集</a:t>
                      </a:r>
                      <a:r>
                        <a:rPr lang="en-US" sz="1600" kern="100" dirty="0">
                          <a:effectLst/>
                          <a:latin typeface="Calibri"/>
                          <a:ea typeface="宋体"/>
                          <a:cs typeface="Times New Roman"/>
                        </a:rPr>
                        <a:t>. 190-194.</a:t>
                      </a: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54273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146407127"/>
              </p:ext>
            </p:extLst>
          </p:nvPr>
        </p:nvGraphicFramePr>
        <p:xfrm>
          <a:off x="539552" y="980728"/>
          <a:ext cx="8211193" cy="5057574"/>
        </p:xfrm>
        <a:graphic>
          <a:graphicData uri="http://schemas.openxmlformats.org/drawingml/2006/table">
            <a:tbl>
              <a:tblPr firstRow="1" firstCol="1" bandRow="1">
                <a:tableStyleId>{5C22544A-7EE6-4342-B048-85BDC9FD1C3A}</a:tableStyleId>
              </a:tblPr>
              <a:tblGrid>
                <a:gridCol w="1214294"/>
                <a:gridCol w="766372"/>
                <a:gridCol w="830602"/>
                <a:gridCol w="894494"/>
                <a:gridCol w="2654569"/>
                <a:gridCol w="768461"/>
                <a:gridCol w="1082401"/>
              </a:tblGrid>
              <a:tr h="821907">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c>
                  <a:txBody>
                    <a:bodyPr/>
                    <a:lstStyle/>
                    <a:p>
                      <a:pPr marL="0" indent="0" algn="ctr" defTabSz="914400" rtl="0" eaLnBrk="1" latinLnBrk="0" hangingPunct="1">
                        <a:spcAft>
                          <a:spcPts val="0"/>
                        </a:spcAft>
                      </a:pPr>
                      <a:r>
                        <a:rPr lang="zh-CN" altLang="en-US" sz="1800" b="1" kern="100" dirty="0" smtClean="0">
                          <a:solidFill>
                            <a:schemeClr val="lt1"/>
                          </a:solidFill>
                          <a:effectLst/>
                          <a:latin typeface="+mn-lt"/>
                          <a:ea typeface="+mn-ea"/>
                          <a:cs typeface="+mn-cs"/>
                        </a:rPr>
                        <a:t>期刊</a:t>
                      </a:r>
                      <a:endParaRPr lang="zh-CN" sz="1800" b="1" kern="100" dirty="0">
                        <a:solidFill>
                          <a:schemeClr val="lt1"/>
                        </a:solidFill>
                        <a:effectLst/>
                        <a:latin typeface="+mn-lt"/>
                        <a:ea typeface="+mn-ea"/>
                        <a:cs typeface="+mn-cs"/>
                      </a:endParaRPr>
                    </a:p>
                  </a:txBody>
                  <a:tcPr marL="18832" marR="18832" marT="0" marB="0" anchor="ctr"/>
                </a:tc>
              </a:tr>
              <a:tr h="821907">
                <a:tc>
                  <a:txBody>
                    <a:bodyPr/>
                    <a:lstStyle/>
                    <a:p>
                      <a:pPr indent="0" algn="ctr">
                        <a:spcAft>
                          <a:spcPts val="0"/>
                        </a:spcAft>
                      </a:pPr>
                      <a:r>
                        <a:rPr lang="zh-CN" sz="1600" kern="100" dirty="0">
                          <a:effectLst/>
                          <a:latin typeface="Calibri"/>
                          <a:ea typeface="宋体"/>
                          <a:cs typeface="Times New Roman"/>
                        </a:rPr>
                        <a:t>西北工业大学</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尹欣</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400" kern="100" dirty="0">
                          <a:effectLst/>
                          <a:latin typeface="Calibri"/>
                          <a:ea typeface="宋体"/>
                          <a:cs typeface="Times New Roman"/>
                        </a:rPr>
                        <a:t>BP</a:t>
                      </a:r>
                      <a:r>
                        <a:rPr lang="zh-CN" sz="1400" kern="100" dirty="0">
                          <a:effectLst/>
                          <a:latin typeface="Calibri"/>
                          <a:ea typeface="宋体"/>
                          <a:cs typeface="Times New Roman"/>
                        </a:rPr>
                        <a:t>神经网络的提督动量算法</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高温合金</a:t>
                      </a:r>
                      <a:r>
                        <a:rPr lang="en-US" sz="1400" kern="100" dirty="0">
                          <a:effectLst/>
                          <a:latin typeface="Calibri"/>
                          <a:ea typeface="宋体"/>
                          <a:cs typeface="Times New Roman"/>
                        </a:rPr>
                        <a:t>GH4037</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latin typeface="Calibri"/>
                          <a:ea typeface="宋体"/>
                          <a:cs typeface="Times New Roman"/>
                        </a:rPr>
                        <a:t>建立金属中化学成分与力学性能间的隐性函数，成功预测合金力学性能。</a:t>
                      </a:r>
                    </a:p>
                  </a:txBody>
                  <a:tcPr marL="68580" marR="68580" marT="0" marB="0"/>
                </a:tc>
                <a:tc>
                  <a:txBody>
                    <a:bodyPr/>
                    <a:lstStyle/>
                    <a:p>
                      <a:pPr indent="0" algn="ctr">
                        <a:spcAft>
                          <a:spcPts val="0"/>
                        </a:spcAft>
                      </a:pPr>
                      <a:r>
                        <a:rPr lang="en-US" sz="1400" kern="100" dirty="0">
                          <a:effectLst/>
                          <a:latin typeface="Calibri"/>
                          <a:ea typeface="宋体"/>
                          <a:cs typeface="Times New Roman"/>
                        </a:rPr>
                        <a:t>2008</a:t>
                      </a:r>
                      <a:endParaRPr lang="zh-CN" sz="14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zh-CN" sz="1400" kern="100" dirty="0">
                          <a:effectLst/>
                          <a:latin typeface="Calibri"/>
                          <a:ea typeface="宋体"/>
                          <a:cs typeface="Times New Roman"/>
                        </a:rPr>
                        <a:t>机械设计与制造</a:t>
                      </a:r>
                      <a:r>
                        <a:rPr lang="en-US" sz="1400" kern="100" dirty="0">
                          <a:effectLst/>
                          <a:latin typeface="Calibri"/>
                          <a:ea typeface="宋体"/>
                          <a:cs typeface="Times New Roman"/>
                        </a:rPr>
                        <a:t>. 2008(5). 113-115</a:t>
                      </a:r>
                      <a:endParaRPr lang="zh-CN" sz="1400" kern="100" dirty="0">
                        <a:effectLst/>
                        <a:latin typeface="Calibri"/>
                        <a:ea typeface="宋体"/>
                        <a:cs typeface="Times New Roman"/>
                      </a:endParaRPr>
                    </a:p>
                  </a:txBody>
                  <a:tcPr marL="68580" marR="68580" marT="0" marB="0"/>
                </a:tc>
              </a:tr>
              <a:tr h="821907">
                <a:tc>
                  <a:txBody>
                    <a:bodyPr/>
                    <a:lstStyle/>
                    <a:p>
                      <a:pPr indent="0" algn="ctr">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ctr">
                        <a:spcAft>
                          <a:spcPts val="0"/>
                        </a:spcAft>
                      </a:pPr>
                      <a:r>
                        <a:rPr lang="zh-CN" sz="1600" kern="100" dirty="0">
                          <a:effectLst/>
                          <a:latin typeface="Calibri"/>
                          <a:ea typeface="宋体"/>
                          <a:cs typeface="Times New Roman"/>
                        </a:rPr>
                        <a:t>李润</a:t>
                      </a:r>
                      <a:r>
                        <a:rPr lang="zh-CN" sz="1600" kern="100" dirty="0" smtClean="0">
                          <a:effectLst/>
                          <a:latin typeface="Calibri"/>
                          <a:ea typeface="宋体"/>
                          <a:cs typeface="Times New Roman"/>
                        </a:rPr>
                        <a:t>霞</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400" kern="100" dirty="0">
                          <a:effectLst/>
                          <a:latin typeface="Calibri"/>
                          <a:ea typeface="宋体"/>
                          <a:cs typeface="Times New Roman"/>
                        </a:rPr>
                        <a:t>GA- BP</a:t>
                      </a:r>
                      <a:endParaRPr lang="zh-CN" sz="1400" kern="100" dirty="0">
                        <a:effectLst/>
                        <a:latin typeface="Calibri"/>
                        <a:ea typeface="宋体"/>
                        <a:cs typeface="Times New Roman"/>
                      </a:endParaRPr>
                    </a:p>
                  </a:txBody>
                  <a:tcPr marL="68580" marR="68580" marT="0" marB="0"/>
                </a:tc>
                <a:tc>
                  <a:txBody>
                    <a:bodyPr/>
                    <a:lstStyle/>
                    <a:p>
                      <a:pPr marL="0" indent="0" algn="just">
                        <a:spcAft>
                          <a:spcPts val="0"/>
                        </a:spcAft>
                      </a:pPr>
                      <a:r>
                        <a:rPr lang="en-US" sz="1400" kern="100" dirty="0">
                          <a:effectLst/>
                          <a:latin typeface="Calibri"/>
                          <a:ea typeface="宋体"/>
                          <a:cs typeface="Times New Roman"/>
                        </a:rPr>
                        <a:t>GH4169 </a:t>
                      </a:r>
                      <a:r>
                        <a:rPr lang="zh-CN" sz="1400" kern="100" dirty="0">
                          <a:effectLst/>
                          <a:latin typeface="Calibri"/>
                          <a:ea typeface="宋体"/>
                          <a:cs typeface="Times New Roman"/>
                        </a:rPr>
                        <a:t>高温合金</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利用</a:t>
                      </a:r>
                      <a:r>
                        <a:rPr lang="en-US" sz="1400" kern="100" dirty="0">
                          <a:effectLst/>
                          <a:latin typeface="Calibri"/>
                          <a:ea typeface="宋体"/>
                          <a:cs typeface="Times New Roman"/>
                        </a:rPr>
                        <a:t>GA- BP </a:t>
                      </a:r>
                      <a:r>
                        <a:rPr lang="zh-CN" sz="1400" kern="100" dirty="0">
                          <a:effectLst/>
                          <a:latin typeface="Calibri"/>
                          <a:ea typeface="宋体"/>
                          <a:cs typeface="Times New Roman"/>
                        </a:rPr>
                        <a:t>网络对摩擦焊接头进行缺陷识别</a:t>
                      </a:r>
                    </a:p>
                  </a:txBody>
                  <a:tcPr marL="68580" marR="68580" marT="0" marB="0"/>
                </a:tc>
                <a:tc>
                  <a:txBody>
                    <a:bodyPr/>
                    <a:lstStyle/>
                    <a:p>
                      <a:pPr indent="0" algn="ctr">
                        <a:spcAft>
                          <a:spcPts val="0"/>
                        </a:spcAft>
                      </a:pPr>
                      <a:r>
                        <a:rPr lang="en-US" sz="1400" kern="100" dirty="0">
                          <a:effectLst/>
                          <a:latin typeface="Calibri"/>
                          <a:ea typeface="宋体"/>
                          <a:cs typeface="Times New Roman"/>
                        </a:rPr>
                        <a:t>2004</a:t>
                      </a:r>
                      <a:endParaRPr lang="zh-CN" sz="14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zh-CN" sz="1400" kern="100" dirty="0">
                          <a:effectLst/>
                          <a:latin typeface="Calibri"/>
                          <a:ea typeface="宋体"/>
                          <a:cs typeface="Times New Roman"/>
                        </a:rPr>
                        <a:t>铸造</a:t>
                      </a:r>
                      <a:r>
                        <a:rPr lang="en-US" sz="1400" kern="100" dirty="0">
                          <a:effectLst/>
                          <a:latin typeface="Calibri"/>
                          <a:ea typeface="宋体"/>
                          <a:cs typeface="Times New Roman"/>
                        </a:rPr>
                        <a:t>. 2004.(53)3. 228-230.</a:t>
                      </a:r>
                      <a:endParaRPr lang="zh-CN" sz="1400" kern="100" dirty="0">
                        <a:effectLst/>
                        <a:latin typeface="Calibri"/>
                        <a:ea typeface="宋体"/>
                        <a:cs typeface="Times New Roman"/>
                      </a:endParaRPr>
                    </a:p>
                  </a:txBody>
                  <a:tcPr marL="68580" marR="68580" marT="0" marB="0"/>
                </a:tc>
              </a:tr>
              <a:tr h="821907">
                <a:tc>
                  <a:txBody>
                    <a:bodyPr/>
                    <a:lstStyle/>
                    <a:p>
                      <a:pPr indent="0" algn="just">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400" kern="100" dirty="0">
                          <a:effectLst/>
                          <a:latin typeface="Calibri"/>
                          <a:ea typeface="宋体"/>
                          <a:cs typeface="Times New Roman"/>
                        </a:rPr>
                        <a:t>BP</a:t>
                      </a:r>
                      <a:r>
                        <a:rPr lang="zh-CN" sz="1400" kern="100" dirty="0">
                          <a:effectLst/>
                          <a:latin typeface="Calibri"/>
                          <a:ea typeface="宋体"/>
                          <a:cs typeface="Times New Roman"/>
                        </a:rPr>
                        <a:t>神经网络</a:t>
                      </a:r>
                    </a:p>
                  </a:txBody>
                  <a:tcPr marL="68580" marR="68580" marT="0" marB="0"/>
                </a:tc>
                <a:tc>
                  <a:txBody>
                    <a:bodyPr/>
                    <a:lstStyle/>
                    <a:p>
                      <a:pPr marL="0" indent="0" algn="just">
                        <a:spcAft>
                          <a:spcPts val="0"/>
                        </a:spcAft>
                      </a:pPr>
                      <a:r>
                        <a:rPr lang="en-US" sz="1400" kern="100" dirty="0">
                          <a:effectLst/>
                          <a:latin typeface="Calibri"/>
                          <a:ea typeface="宋体"/>
                          <a:cs typeface="Times New Roman"/>
                        </a:rPr>
                        <a:t>A345</a:t>
                      </a:r>
                      <a:r>
                        <a:rPr lang="zh-CN" sz="1400" kern="100" dirty="0">
                          <a:effectLst/>
                          <a:latin typeface="Calibri"/>
                          <a:ea typeface="宋体"/>
                          <a:cs typeface="Times New Roman"/>
                        </a:rPr>
                        <a:t>合金</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研究了固溶温度、固溶时间、时效温度和时效时间对</a:t>
                      </a:r>
                      <a:r>
                        <a:rPr lang="en-US" sz="1400" kern="100" dirty="0">
                          <a:effectLst/>
                          <a:latin typeface="Calibri"/>
                          <a:ea typeface="宋体"/>
                          <a:cs typeface="Times New Roman"/>
                        </a:rPr>
                        <a:t>A354</a:t>
                      </a:r>
                      <a:r>
                        <a:rPr lang="zh-CN" sz="1400" kern="100" dirty="0">
                          <a:effectLst/>
                          <a:latin typeface="Calibri"/>
                          <a:ea typeface="宋体"/>
                          <a:cs typeface="Times New Roman"/>
                        </a:rPr>
                        <a:t>合金热处理性能的影响</a:t>
                      </a:r>
                      <a:r>
                        <a:rPr lang="en-US" sz="1400" kern="100" dirty="0">
                          <a:effectLst/>
                          <a:latin typeface="Calibri"/>
                          <a:ea typeface="宋体"/>
                          <a:cs typeface="Times New Roman"/>
                        </a:rPr>
                        <a:t>,</a:t>
                      </a:r>
                      <a:r>
                        <a:rPr lang="zh-CN" sz="1400" kern="100" dirty="0">
                          <a:effectLst/>
                          <a:latin typeface="Calibri"/>
                          <a:ea typeface="宋体"/>
                          <a:cs typeface="Times New Roman"/>
                        </a:rPr>
                        <a:t>建立了</a:t>
                      </a:r>
                      <a:r>
                        <a:rPr lang="en-US" sz="1400" kern="100" dirty="0">
                          <a:effectLst/>
                          <a:latin typeface="Calibri"/>
                          <a:ea typeface="宋体"/>
                          <a:cs typeface="Times New Roman"/>
                        </a:rPr>
                        <a:t>A354</a:t>
                      </a:r>
                      <a:r>
                        <a:rPr lang="zh-CN" sz="1400" kern="100" dirty="0">
                          <a:effectLst/>
                          <a:latin typeface="Calibri"/>
                          <a:ea typeface="宋体"/>
                          <a:cs typeface="Times New Roman"/>
                        </a:rPr>
                        <a:t>合金热处理模型。</a:t>
                      </a:r>
                    </a:p>
                  </a:txBody>
                  <a:tcPr marL="68580" marR="68580" marT="0" marB="0"/>
                </a:tc>
                <a:tc>
                  <a:txBody>
                    <a:bodyPr/>
                    <a:lstStyle/>
                    <a:p>
                      <a:pPr indent="0" algn="ctr">
                        <a:spcAft>
                          <a:spcPts val="0"/>
                        </a:spcAft>
                      </a:pPr>
                      <a:r>
                        <a:rPr lang="en-US" sz="1400" kern="100" dirty="0">
                          <a:effectLst/>
                          <a:latin typeface="Calibri"/>
                          <a:ea typeface="宋体"/>
                          <a:cs typeface="Times New Roman"/>
                        </a:rPr>
                        <a:t>2000</a:t>
                      </a:r>
                      <a:endParaRPr lang="zh-CN" sz="14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zh-CN" sz="1400" kern="100" dirty="0">
                          <a:effectLst/>
                          <a:latin typeface="Calibri"/>
                          <a:ea typeface="宋体"/>
                          <a:cs typeface="Times New Roman"/>
                        </a:rPr>
                        <a:t>材料科学与工艺</a:t>
                      </a:r>
                      <a:r>
                        <a:rPr lang="en-US" sz="1400" kern="100" dirty="0">
                          <a:effectLst/>
                          <a:latin typeface="Calibri"/>
                          <a:ea typeface="宋体"/>
                          <a:cs typeface="Times New Roman"/>
                        </a:rPr>
                        <a:t>, 1999.(7)3. 93-96.</a:t>
                      </a:r>
                      <a:endParaRPr lang="zh-CN" sz="1400" kern="100" dirty="0">
                        <a:effectLst/>
                        <a:latin typeface="Calibri"/>
                        <a:ea typeface="宋体"/>
                        <a:cs typeface="Times New Roman"/>
                      </a:endParaRPr>
                    </a:p>
                  </a:txBody>
                  <a:tcPr marL="68580" marR="68580" marT="0" marB="0"/>
                </a:tc>
              </a:tr>
              <a:tr h="821907">
                <a:tc>
                  <a:txBody>
                    <a:bodyPr/>
                    <a:lstStyle/>
                    <a:p>
                      <a:pPr indent="0" algn="just">
                        <a:spcAft>
                          <a:spcPts val="0"/>
                        </a:spcAft>
                      </a:pPr>
                      <a:r>
                        <a:rPr lang="zh-CN" sz="1600" kern="100" dirty="0">
                          <a:effectLst/>
                          <a:latin typeface="Calibri"/>
                          <a:ea typeface="宋体"/>
                          <a:cs typeface="Times New Roman"/>
                        </a:rPr>
                        <a:t>东北大学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400" kern="100" dirty="0">
                          <a:effectLst/>
                          <a:latin typeface="Calibri"/>
                          <a:ea typeface="宋体"/>
                          <a:cs typeface="Times New Roman"/>
                        </a:rPr>
                        <a:t>BP</a:t>
                      </a:r>
                      <a:r>
                        <a:rPr lang="zh-CN" sz="1400" kern="100" dirty="0">
                          <a:effectLst/>
                          <a:latin typeface="Calibri"/>
                          <a:ea typeface="宋体"/>
                          <a:cs typeface="Times New Roman"/>
                        </a:rPr>
                        <a:t>神经网络</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高</a:t>
                      </a:r>
                      <a:r>
                        <a:rPr lang="en-US" sz="1400" kern="100" dirty="0">
                          <a:effectLst/>
                          <a:latin typeface="Calibri"/>
                          <a:ea typeface="宋体"/>
                          <a:cs typeface="Times New Roman"/>
                        </a:rPr>
                        <a:t>Co -Ni </a:t>
                      </a:r>
                      <a:r>
                        <a:rPr lang="zh-CN" sz="1400" kern="100" dirty="0">
                          <a:effectLst/>
                          <a:latin typeface="Calibri"/>
                          <a:ea typeface="宋体"/>
                          <a:cs typeface="Times New Roman"/>
                        </a:rPr>
                        <a:t>二次硬化钢</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建立高</a:t>
                      </a:r>
                      <a:r>
                        <a:rPr lang="en-US" sz="1400" kern="100" dirty="0">
                          <a:effectLst/>
                          <a:latin typeface="Calibri"/>
                          <a:ea typeface="宋体"/>
                          <a:cs typeface="Times New Roman"/>
                        </a:rPr>
                        <a:t>CO-Ni</a:t>
                      </a:r>
                      <a:r>
                        <a:rPr lang="zh-CN" sz="1400" kern="100" dirty="0">
                          <a:effectLst/>
                          <a:latin typeface="Calibri"/>
                          <a:ea typeface="宋体"/>
                          <a:cs typeface="Times New Roman"/>
                        </a:rPr>
                        <a:t>二次硬化钢的力学性能与合金成分及热处理温度对应关系的模型，确定各种合金成分含量和热处理温度的新方法。</a:t>
                      </a:r>
                    </a:p>
                  </a:txBody>
                  <a:tcPr marL="68580" marR="68580" marT="0" marB="0"/>
                </a:tc>
                <a:tc>
                  <a:txBody>
                    <a:bodyPr/>
                    <a:lstStyle/>
                    <a:p>
                      <a:pPr indent="0" algn="ctr">
                        <a:spcAft>
                          <a:spcPts val="0"/>
                        </a:spcAft>
                      </a:pPr>
                      <a:r>
                        <a:rPr lang="en-US" sz="1400" kern="100" dirty="0">
                          <a:effectLst/>
                          <a:latin typeface="Calibri"/>
                          <a:ea typeface="宋体"/>
                          <a:cs typeface="Times New Roman"/>
                        </a:rPr>
                        <a:t>1999</a:t>
                      </a:r>
                      <a:endParaRPr lang="zh-CN" sz="14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zh-CN" sz="1400" kern="100" dirty="0">
                          <a:effectLst/>
                          <a:latin typeface="Calibri"/>
                          <a:ea typeface="宋体"/>
                          <a:cs typeface="Times New Roman"/>
                        </a:rPr>
                        <a:t>宇航艺材料</a:t>
                      </a:r>
                      <a:r>
                        <a:rPr lang="en-US" sz="1400" kern="100" dirty="0">
                          <a:effectLst/>
                          <a:latin typeface="Calibri"/>
                          <a:ea typeface="宋体"/>
                          <a:cs typeface="Times New Roman"/>
                        </a:rPr>
                        <a:t>,2000(2).51-54</a:t>
                      </a:r>
                      <a:endParaRPr lang="zh-CN" sz="1400" kern="100" dirty="0">
                        <a:effectLst/>
                        <a:latin typeface="Calibri"/>
                        <a:ea typeface="宋体"/>
                        <a:cs typeface="Times New Roman"/>
                      </a:endParaRPr>
                    </a:p>
                  </a:txBody>
                  <a:tcPr marL="68580" marR="68580" marT="0" marB="0"/>
                </a:tc>
              </a:tr>
              <a:tr h="821907">
                <a:tc>
                  <a:txBody>
                    <a:bodyPr/>
                    <a:lstStyle/>
                    <a:p>
                      <a:pPr indent="0" algn="ctr">
                        <a:spcAft>
                          <a:spcPts val="0"/>
                        </a:spcAft>
                      </a:pPr>
                      <a:r>
                        <a:rPr lang="zh-CN" sz="1600" kern="100" dirty="0">
                          <a:effectLst/>
                          <a:latin typeface="Calibri"/>
                          <a:ea typeface="宋体"/>
                          <a:cs typeface="Times New Roman"/>
                        </a:rPr>
                        <a:t>中国科学院上海冶金研究所</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蔡煜东</a:t>
                      </a:r>
                      <a:endParaRPr lang="zh-CN" sz="16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en-US" sz="1400" kern="100" dirty="0">
                          <a:effectLst/>
                          <a:latin typeface="Calibri"/>
                          <a:ea typeface="宋体"/>
                          <a:cs typeface="Times New Roman"/>
                        </a:rPr>
                        <a:t>BP</a:t>
                      </a:r>
                      <a:r>
                        <a:rPr lang="zh-CN" sz="1400" kern="100" dirty="0">
                          <a:effectLst/>
                          <a:latin typeface="Calibri"/>
                          <a:ea typeface="宋体"/>
                          <a:cs typeface="Times New Roman"/>
                        </a:rPr>
                        <a:t>神经网络</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高</a:t>
                      </a:r>
                      <a:r>
                        <a:rPr lang="en-US" sz="1400" kern="100" dirty="0">
                          <a:effectLst/>
                          <a:latin typeface="Calibri"/>
                          <a:ea typeface="宋体"/>
                          <a:cs typeface="Times New Roman"/>
                        </a:rPr>
                        <a:t>Co-Ni </a:t>
                      </a:r>
                      <a:r>
                        <a:rPr lang="zh-CN" sz="1400" kern="100" dirty="0">
                          <a:effectLst/>
                          <a:latin typeface="Calibri"/>
                          <a:ea typeface="宋体"/>
                          <a:cs typeface="Times New Roman"/>
                        </a:rPr>
                        <a:t>二次硬化钢</a:t>
                      </a:r>
                    </a:p>
                  </a:txBody>
                  <a:tcPr marL="68580" marR="68580" marT="0" marB="0"/>
                </a:tc>
                <a:tc>
                  <a:txBody>
                    <a:bodyPr/>
                    <a:lstStyle/>
                    <a:p>
                      <a:pPr marL="0" indent="0" algn="just">
                        <a:spcAft>
                          <a:spcPts val="0"/>
                        </a:spcAft>
                      </a:pPr>
                      <a:r>
                        <a:rPr lang="zh-CN" sz="1400" kern="100" dirty="0">
                          <a:effectLst/>
                          <a:latin typeface="Calibri"/>
                          <a:ea typeface="宋体"/>
                          <a:cs typeface="Times New Roman"/>
                        </a:rPr>
                        <a:t>建立高</a:t>
                      </a:r>
                      <a:r>
                        <a:rPr lang="en-US" sz="1400" kern="100" dirty="0">
                          <a:effectLst/>
                          <a:latin typeface="Calibri"/>
                          <a:ea typeface="宋体"/>
                          <a:cs typeface="Times New Roman"/>
                        </a:rPr>
                        <a:t>Co-Ni </a:t>
                      </a:r>
                      <a:r>
                        <a:rPr lang="zh-CN" sz="1400" kern="100" dirty="0">
                          <a:effectLst/>
                          <a:latin typeface="Calibri"/>
                          <a:ea typeface="宋体"/>
                          <a:cs typeface="Times New Roman"/>
                        </a:rPr>
                        <a:t>二次硬化钢的力学性能与合金成分及热处理温度对应关系的模型。</a:t>
                      </a:r>
                    </a:p>
                  </a:txBody>
                  <a:tcPr marL="68580" marR="68580" marT="0" marB="0"/>
                </a:tc>
                <a:tc>
                  <a:txBody>
                    <a:bodyPr/>
                    <a:lstStyle/>
                    <a:p>
                      <a:pPr indent="0" algn="ctr">
                        <a:spcAft>
                          <a:spcPts val="0"/>
                        </a:spcAft>
                      </a:pPr>
                      <a:r>
                        <a:rPr lang="en-US" sz="1400" kern="100" dirty="0">
                          <a:effectLst/>
                          <a:latin typeface="Calibri"/>
                          <a:ea typeface="宋体"/>
                          <a:cs typeface="Times New Roman"/>
                        </a:rPr>
                        <a:t>1994</a:t>
                      </a:r>
                      <a:endParaRPr lang="zh-CN" sz="1400" kern="100" dirty="0">
                        <a:effectLst/>
                        <a:latin typeface="Calibri"/>
                        <a:ea typeface="宋体"/>
                        <a:cs typeface="Times New Roman"/>
                      </a:endParaRPr>
                    </a:p>
                  </a:txBody>
                  <a:tcPr marL="68580" marR="68580" marT="0" marB="0" anchor="ctr"/>
                </a:tc>
                <a:tc>
                  <a:txBody>
                    <a:bodyPr/>
                    <a:lstStyle/>
                    <a:p>
                      <a:pPr marL="0" indent="0" algn="just">
                        <a:spcAft>
                          <a:spcPts val="0"/>
                        </a:spcAft>
                      </a:pPr>
                      <a:r>
                        <a:rPr lang="zh-CN" sz="1400" kern="100" dirty="0">
                          <a:effectLst/>
                          <a:latin typeface="Calibri"/>
                          <a:ea typeface="宋体"/>
                          <a:cs typeface="Times New Roman"/>
                        </a:rPr>
                        <a:t>计算机与应用化学</a:t>
                      </a:r>
                      <a:r>
                        <a:rPr lang="en-US" sz="1400" kern="100" dirty="0">
                          <a:effectLst/>
                          <a:latin typeface="Calibri"/>
                          <a:ea typeface="宋体"/>
                          <a:cs typeface="Times New Roman"/>
                        </a:rPr>
                        <a:t>, 1994(11)1. 32-35</a:t>
                      </a:r>
                      <a:endParaRPr lang="zh-CN" sz="14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345052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高温合金材料</a:t>
            </a:r>
            <a:r>
              <a:rPr lang="zh-CN" altLang="zh-CN" sz="2800" dirty="0">
                <a:effectLst/>
              </a:rPr>
              <a:t>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02017143"/>
              </p:ext>
            </p:extLst>
          </p:nvPr>
        </p:nvGraphicFramePr>
        <p:xfrm>
          <a:off x="323528" y="858001"/>
          <a:ext cx="8413106" cy="5758678"/>
        </p:xfrm>
        <a:graphic>
          <a:graphicData uri="http://schemas.openxmlformats.org/drawingml/2006/table">
            <a:tbl>
              <a:tblPr firstRow="1" firstCol="1" bandRow="1">
                <a:tableStyleId>{00A15C55-8517-42AA-B614-E9B94910E393}</a:tableStyleId>
              </a:tblPr>
              <a:tblGrid>
                <a:gridCol w="1613705"/>
                <a:gridCol w="966751"/>
                <a:gridCol w="1224136"/>
                <a:gridCol w="1224136"/>
                <a:gridCol w="1872208"/>
                <a:gridCol w="1512170"/>
              </a:tblGrid>
              <a:tr h="858590">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altLang="en-US" sz="2000" b="1" kern="100" dirty="0" smtClean="0">
                          <a:solidFill>
                            <a:schemeClr val="lt1"/>
                          </a:solidFill>
                          <a:effectLst/>
                          <a:latin typeface="+mn-lt"/>
                          <a:ea typeface="+mn-ea"/>
                          <a:cs typeface="+mn-cs"/>
                        </a:rPr>
                        <a:t>期刊</a:t>
                      </a:r>
                      <a:endParaRPr lang="zh-CN" sz="2000" b="1" kern="100" dirty="0">
                        <a:solidFill>
                          <a:schemeClr val="lt1"/>
                        </a:solidFill>
                        <a:effectLst/>
                        <a:latin typeface="+mn-lt"/>
                        <a:ea typeface="+mn-ea"/>
                        <a:cs typeface="+mn-cs"/>
                      </a:endParaRPr>
                    </a:p>
                  </a:txBody>
                  <a:tcPr marL="68580" marR="68580" marT="0" marB="0" anchor="ctr"/>
                </a:tc>
              </a:tr>
              <a:tr h="858590">
                <a:tc>
                  <a:txBody>
                    <a:bodyPr/>
                    <a:lstStyle/>
                    <a:p>
                      <a:pPr indent="0" algn="ctr">
                        <a:spcAft>
                          <a:spcPts val="0"/>
                        </a:spcAft>
                      </a:pPr>
                      <a:r>
                        <a:rPr lang="zh-CN" sz="2000" kern="100" dirty="0">
                          <a:effectLst/>
                        </a:rPr>
                        <a:t>美国西北大学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2000" kern="100" dirty="0">
                          <a:effectLst/>
                        </a:rPr>
                        <a:t>Gregory </a:t>
                      </a:r>
                      <a:r>
                        <a:rPr lang="en-US" sz="2000" kern="100" dirty="0" smtClean="0">
                          <a:effectLst/>
                        </a:rPr>
                        <a:t>A</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smtClean="0">
                          <a:effectLst/>
                        </a:rPr>
                        <a:t>决策树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磁铁过渡金属合金</a:t>
                      </a:r>
                      <a:endParaRPr lang="zh-CN" sz="2000" kern="10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altLang="en-US" sz="2000" kern="100" dirty="0" smtClean="0">
                          <a:effectLst/>
                        </a:rPr>
                        <a:t>应用多种机器学习方法构建磁性金属合金预测模型</a:t>
                      </a:r>
                      <a:endParaRPr lang="zh-CN" sz="2000" kern="100" dirty="0">
                        <a:solidFill>
                          <a:schemeClr val="dk1"/>
                        </a:solidFill>
                        <a:effectLst/>
                        <a:latin typeface="+mn-lt"/>
                        <a:ea typeface="+mn-ea"/>
                        <a:cs typeface="+mn-cs"/>
                      </a:endParaRPr>
                    </a:p>
                  </a:txBody>
                  <a:tcPr marL="68580" marR="68580" marT="0" marB="0" anchor="ctr"/>
                </a:tc>
                <a:tc>
                  <a:txBody>
                    <a:bodyPr/>
                    <a:lstStyle/>
                    <a:p>
                      <a:pPr indent="266700" algn="l">
                        <a:spcAft>
                          <a:spcPts val="0"/>
                        </a:spcAft>
                      </a:pPr>
                      <a:r>
                        <a:rPr lang="en-US" sz="2000" kern="100" dirty="0">
                          <a:solidFill>
                            <a:schemeClr val="dk1"/>
                          </a:solidFill>
                          <a:effectLst/>
                          <a:latin typeface="+mn-lt"/>
                          <a:ea typeface="+mn-ea"/>
                          <a:cs typeface="+mn-cs"/>
                        </a:rPr>
                        <a:t>International Journal of Fatigue </a:t>
                      </a:r>
                      <a:r>
                        <a:rPr lang="en-US" sz="2000" kern="100" dirty="0" smtClean="0">
                          <a:solidFill>
                            <a:schemeClr val="dk1"/>
                          </a:solidFill>
                          <a:effectLst/>
                          <a:latin typeface="+mn-lt"/>
                          <a:ea typeface="+mn-ea"/>
                          <a:cs typeface="+mn-cs"/>
                        </a:rPr>
                        <a:t>1999 (</a:t>
                      </a:r>
                      <a:r>
                        <a:rPr lang="en-US" sz="2000" kern="100" dirty="0">
                          <a:solidFill>
                            <a:schemeClr val="dk1"/>
                          </a:solidFill>
                          <a:effectLst/>
                          <a:latin typeface="+mn-lt"/>
                          <a:ea typeface="+mn-ea"/>
                          <a:cs typeface="+mn-cs"/>
                        </a:rPr>
                        <a:t>21). 225-234</a:t>
                      </a:r>
                      <a:endParaRPr lang="zh-CN" sz="2000" kern="100" dirty="0">
                        <a:solidFill>
                          <a:schemeClr val="dk1"/>
                        </a:solidFill>
                        <a:effectLst/>
                        <a:latin typeface="+mn-lt"/>
                        <a:ea typeface="+mn-ea"/>
                        <a:cs typeface="+mn-cs"/>
                      </a:endParaRPr>
                    </a:p>
                  </a:txBody>
                  <a:tcPr marL="68580" marR="68580" marT="0" marB="0"/>
                </a:tc>
              </a:tr>
              <a:tr h="1852088">
                <a:tc>
                  <a:txBody>
                    <a:bodyPr/>
                    <a:lstStyle/>
                    <a:p>
                      <a:pPr marL="0" indent="0" algn="ctr" defTabSz="914400" rtl="0" eaLnBrk="1" latinLnBrk="0" hangingPunct="1">
                        <a:spcAft>
                          <a:spcPts val="0"/>
                        </a:spcAft>
                      </a:pPr>
                      <a:r>
                        <a:rPr lang="zh-CN" sz="2000" kern="100" dirty="0">
                          <a:effectLst/>
                        </a:rPr>
                        <a:t>美国克莱姆大学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Vasisht </a:t>
                      </a:r>
                      <a:r>
                        <a:rPr lang="en-US" sz="2000" kern="100" dirty="0" err="1" smtClean="0">
                          <a:effectLst/>
                        </a:rPr>
                        <a:t>Venkatesh</a:t>
                      </a:r>
                      <a:r>
                        <a:rPr lang="en-US" sz="2000" kern="100" dirty="0" smtClean="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BP</a:t>
                      </a:r>
                      <a:r>
                        <a:rPr lang="zh-CN" sz="2000" kern="100" dirty="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高温</a:t>
                      </a:r>
                      <a:r>
                        <a:rPr lang="en-US" sz="2000" kern="100" dirty="0">
                          <a:effectLst/>
                        </a:rPr>
                        <a:t>Ni- base</a:t>
                      </a:r>
                      <a:r>
                        <a:rPr lang="zh-CN" sz="2000" kern="100" dirty="0">
                          <a:effectLst/>
                        </a:rPr>
                        <a:t>合金铬镍铁合金</a:t>
                      </a:r>
                      <a:r>
                        <a:rPr lang="en-US" sz="2000" kern="100" dirty="0">
                          <a:effectLst/>
                        </a:rPr>
                        <a:t>690</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对高温</a:t>
                      </a:r>
                      <a:r>
                        <a:rPr lang="en-US" sz="2000" kern="100" dirty="0" smtClean="0">
                          <a:effectLst/>
                        </a:rPr>
                        <a:t>Ni-bas e</a:t>
                      </a:r>
                      <a:r>
                        <a:rPr lang="zh-CN" sz="2000" kern="100" dirty="0" smtClean="0">
                          <a:effectLst/>
                        </a:rPr>
                        <a:t>合金</a:t>
                      </a:r>
                      <a:r>
                        <a:rPr lang="zh-CN" sz="2000" kern="100" dirty="0">
                          <a:effectLst/>
                        </a:rPr>
                        <a:t>铬镍铁合金</a:t>
                      </a:r>
                      <a:r>
                        <a:rPr lang="en-US" sz="2000" kern="100" dirty="0">
                          <a:effectLst/>
                        </a:rPr>
                        <a:t>690</a:t>
                      </a:r>
                      <a:r>
                        <a:rPr lang="zh-CN" sz="2000" kern="100" dirty="0">
                          <a:effectLst/>
                        </a:rPr>
                        <a:t>的蠕变疲劳行为的寿命进行预测</a:t>
                      </a:r>
                      <a:endParaRPr lang="zh-CN" sz="2000" kern="100" dirty="0">
                        <a:solidFill>
                          <a:schemeClr val="dk1"/>
                        </a:solidFill>
                        <a:effectLst/>
                        <a:latin typeface="+mn-lt"/>
                        <a:ea typeface="+mn-ea"/>
                        <a:cs typeface="+mn-cs"/>
                      </a:endParaRPr>
                    </a:p>
                  </a:txBody>
                  <a:tcPr marL="68580" marR="68580" marT="0" marB="0" anchor="ctr"/>
                </a:tc>
                <a:tc>
                  <a:txBody>
                    <a:bodyPr/>
                    <a:lstStyle/>
                    <a:p>
                      <a:pPr indent="266700" algn="l">
                        <a:spcAft>
                          <a:spcPts val="0"/>
                        </a:spcAft>
                      </a:pPr>
                      <a:r>
                        <a:rPr lang="en-US" sz="2000" kern="100" dirty="0">
                          <a:solidFill>
                            <a:schemeClr val="dk1"/>
                          </a:solidFill>
                          <a:effectLst/>
                          <a:latin typeface="+mn-lt"/>
                          <a:ea typeface="+mn-ea"/>
                          <a:cs typeface="+mn-cs"/>
                        </a:rPr>
                        <a:t>International Journal of Fatigue </a:t>
                      </a:r>
                      <a:r>
                        <a:rPr lang="en-US" sz="2000" kern="100" dirty="0" smtClean="0">
                          <a:solidFill>
                            <a:schemeClr val="dk1"/>
                          </a:solidFill>
                          <a:effectLst/>
                          <a:latin typeface="+mn-lt"/>
                          <a:ea typeface="+mn-ea"/>
                          <a:cs typeface="+mn-cs"/>
                        </a:rPr>
                        <a:t>1999 (</a:t>
                      </a:r>
                      <a:r>
                        <a:rPr lang="en-US" sz="2000" kern="100" dirty="0">
                          <a:solidFill>
                            <a:schemeClr val="dk1"/>
                          </a:solidFill>
                          <a:effectLst/>
                          <a:latin typeface="+mn-lt"/>
                          <a:ea typeface="+mn-ea"/>
                          <a:cs typeface="+mn-cs"/>
                        </a:rPr>
                        <a:t>21). 225-234</a:t>
                      </a:r>
                      <a:endParaRPr lang="zh-CN" sz="2000" kern="100" dirty="0">
                        <a:solidFill>
                          <a:schemeClr val="dk1"/>
                        </a:solidFill>
                        <a:effectLst/>
                        <a:latin typeface="+mn-lt"/>
                        <a:ea typeface="+mn-ea"/>
                        <a:cs typeface="+mn-cs"/>
                      </a:endParaRPr>
                    </a:p>
                  </a:txBody>
                  <a:tcPr marL="68580" marR="68580" marT="0" marB="0"/>
                </a:tc>
              </a:tr>
              <a:tr h="1111253">
                <a:tc>
                  <a:txBody>
                    <a:bodyPr/>
                    <a:lstStyle/>
                    <a:p>
                      <a:pPr marL="0" indent="0" algn="ctr" defTabSz="914400" rtl="0" eaLnBrk="1" latinLnBrk="0" hangingPunct="1">
                        <a:spcAft>
                          <a:spcPts val="0"/>
                        </a:spcAft>
                      </a:pPr>
                      <a:r>
                        <a:rPr lang="zh-CN" sz="2000" kern="100" dirty="0">
                          <a:effectLst/>
                        </a:rPr>
                        <a:t>韩国机械与</a:t>
                      </a:r>
                      <a:r>
                        <a:rPr lang="zh-CN" sz="2000" kern="100" dirty="0" smtClean="0">
                          <a:effectLst/>
                        </a:rPr>
                        <a:t>材料</a:t>
                      </a:r>
                      <a:r>
                        <a:rPr lang="zh-CN" altLang="en-US" sz="2000" kern="100" dirty="0" smtClean="0">
                          <a:effectLst/>
                        </a:rPr>
                        <a:t>学</a:t>
                      </a:r>
                      <a:r>
                        <a:rPr lang="zh-CN" sz="2000" kern="100" dirty="0" smtClean="0">
                          <a:effectLst/>
                        </a:rPr>
                        <a:t>院</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Y.S. </a:t>
                      </a:r>
                      <a:r>
                        <a:rPr lang="en-US" sz="2000" kern="100" dirty="0" err="1" smtClean="0">
                          <a:effectLst/>
                        </a:rPr>
                        <a:t>Yoo</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贝叶斯</a:t>
                      </a:r>
                      <a:r>
                        <a:rPr lang="zh-CN" sz="2000" kern="100" dirty="0" smtClean="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单晶镍基高温合金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对单晶镍基高温合金的蠕变断裂寿命预测</a:t>
                      </a:r>
                      <a:endParaRPr lang="zh-CN" sz="2000" kern="100" dirty="0">
                        <a:solidFill>
                          <a:schemeClr val="dk1"/>
                        </a:solidFill>
                        <a:effectLst/>
                        <a:latin typeface="+mn-lt"/>
                        <a:ea typeface="+mn-ea"/>
                        <a:cs typeface="+mn-cs"/>
                      </a:endParaRPr>
                    </a:p>
                  </a:txBody>
                  <a:tcPr marL="68580" marR="68580" marT="0" marB="0" anchor="ctr"/>
                </a:tc>
                <a:tc>
                  <a:txBody>
                    <a:bodyPr/>
                    <a:lstStyle/>
                    <a:p>
                      <a:pPr indent="266700" algn="l">
                        <a:spcAft>
                          <a:spcPts val="0"/>
                        </a:spcAft>
                      </a:pPr>
                      <a:r>
                        <a:rPr lang="en-US" sz="2000" kern="100" dirty="0">
                          <a:solidFill>
                            <a:schemeClr val="dk1"/>
                          </a:solidFill>
                          <a:effectLst/>
                          <a:latin typeface="+mn-lt"/>
                          <a:ea typeface="+mn-ea"/>
                          <a:cs typeface="+mn-cs"/>
                        </a:rPr>
                        <a:t>Materials </a:t>
                      </a:r>
                      <a:r>
                        <a:rPr lang="en-US" sz="2000" b="0" kern="100" dirty="0">
                          <a:solidFill>
                            <a:schemeClr val="dk1"/>
                          </a:solidFill>
                          <a:effectLst/>
                          <a:latin typeface="+mn-lt"/>
                          <a:ea typeface="+mn-ea"/>
                          <a:cs typeface="+mn-cs"/>
                        </a:rPr>
                        <a:t>Science and Engineering. 2002(A336). 22-29</a:t>
                      </a:r>
                      <a:r>
                        <a:rPr lang="en-US" sz="2000" b="1" kern="100" dirty="0">
                          <a:solidFill>
                            <a:schemeClr val="dk1"/>
                          </a:solidFill>
                          <a:effectLst/>
                          <a:latin typeface="+mn-lt"/>
                          <a:ea typeface="+mn-ea"/>
                          <a:cs typeface="+mn-cs"/>
                        </a:rPr>
                        <a:t>.</a:t>
                      </a:r>
                      <a:endParaRPr lang="zh-CN" sz="2000" b="1" kern="10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9410368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6231</TotalTime>
  <Words>7223</Words>
  <Application>Microsoft Office PowerPoint</Application>
  <PresentationFormat>全屏显示(4:3)</PresentationFormat>
  <Paragraphs>695</Paragraphs>
  <Slides>62</Slides>
  <Notes>26</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7</vt:i4>
      </vt:variant>
      <vt:variant>
        <vt:lpstr>幻灯片标题</vt:lpstr>
      </vt:variant>
      <vt:variant>
        <vt:i4>62</vt:i4>
      </vt:variant>
    </vt:vector>
  </HeadingPairs>
  <TitlesOfParts>
    <vt:vector size="85" baseType="lpstr">
      <vt:lpstr>方正姚体</vt:lpstr>
      <vt:lpstr>仿宋_GB2312</vt:lpstr>
      <vt:lpstr>黑体</vt:lpstr>
      <vt:lpstr>华文宋体</vt:lpstr>
      <vt:lpstr>华文新魏</vt:lpstr>
      <vt:lpstr>宋体</vt:lpstr>
      <vt:lpstr>微软雅黑</vt:lpstr>
      <vt:lpstr>Arial</vt:lpstr>
      <vt:lpstr>Calibri</vt:lpstr>
      <vt:lpstr>Cambria Math</vt:lpstr>
      <vt:lpstr>Monotype Corsiva</vt:lpstr>
      <vt:lpstr>Times</vt:lpstr>
      <vt:lpstr>Times New Roman</vt:lpstr>
      <vt:lpstr>Wingdings</vt:lpstr>
      <vt:lpstr>Office 主题</vt:lpstr>
      <vt:lpstr>默认设计模板</vt:lpstr>
      <vt:lpstr>Visio</vt:lpstr>
      <vt:lpstr>公式</vt:lpstr>
      <vt:lpstr>Microsoft Word Picture</vt:lpstr>
      <vt:lpstr>Picture</vt:lpstr>
      <vt:lpstr>MathType 6.0 Equation</vt:lpstr>
      <vt:lpstr>Equation</vt:lpstr>
      <vt:lpstr>Microsoft Visio 绘图</vt:lpstr>
      <vt:lpstr>基于机器学习的镍基高温合金材料数据分析</vt:lpstr>
      <vt:lpstr>内容索引</vt:lpstr>
      <vt:lpstr>内容索引</vt:lpstr>
      <vt:lpstr>国内机器学习在高温合金材料中的应用</vt:lpstr>
      <vt:lpstr>国内机器学习在合金材料中的应用</vt:lpstr>
      <vt:lpstr>国内机器学习在合金材料中的应用</vt:lpstr>
      <vt:lpstr>国内机器学习在合金材料中的应用</vt:lpstr>
      <vt:lpstr>国内机器学习在合金材料中的应用</vt:lpstr>
      <vt:lpstr>国外机器学习在高温合金材料中的应用</vt:lpstr>
      <vt:lpstr>国外机器学习在高温合金材料中的应用</vt:lpstr>
      <vt:lpstr>内容索引</vt:lpstr>
      <vt:lpstr>上次汇报后需要关注的问题</vt:lpstr>
      <vt:lpstr>关注的问题</vt:lpstr>
      <vt:lpstr>基于特征选择单晶高温合金性能影响因素分析</vt:lpstr>
      <vt:lpstr>基于集成学习单晶高温合金性能预测方法</vt:lpstr>
      <vt:lpstr>个体学习器——神经网络</vt:lpstr>
      <vt:lpstr>个体学习器——支持向量机</vt:lpstr>
      <vt:lpstr>个体学习器——贝叶斯网络</vt:lpstr>
      <vt:lpstr>个体学习器——回归</vt:lpstr>
      <vt:lpstr>PowerPoint 演示文稿</vt:lpstr>
      <vt:lpstr>PowerPoint 演示文稿</vt:lpstr>
      <vt:lpstr>可解释性机器学习方法在单晶高温合金中的应用</vt:lpstr>
      <vt:lpstr>基于决策树的规则抽取</vt:lpstr>
      <vt:lpstr>PowerPoint 演示文稿</vt:lpstr>
      <vt:lpstr>基于云模型的规则抽取（1）</vt:lpstr>
      <vt:lpstr>基于云模型的规则抽取（2）</vt:lpstr>
      <vt:lpstr>基于云模型的规则抽取（3）</vt:lpstr>
      <vt:lpstr>内容索引</vt:lpstr>
      <vt:lpstr>上次汇报后需要关注的问题</vt:lpstr>
      <vt:lpstr>创新点</vt:lpstr>
      <vt:lpstr>内容索引</vt:lpstr>
      <vt:lpstr>上次汇报后需要关注的问题</vt:lpstr>
      <vt:lpstr>我们的合作</vt:lpstr>
      <vt:lpstr>内容索引</vt:lpstr>
      <vt:lpstr>机器学习在材料中的应用（1）</vt:lpstr>
      <vt:lpstr>机器学习使用失败数据进行材料发现</vt:lpstr>
      <vt:lpstr>什么是机器学习？</vt:lpstr>
      <vt:lpstr>材料科学中机器学习的过程</vt:lpstr>
      <vt:lpstr>机器学习在材料科学中的应用（2）</vt:lpstr>
      <vt:lpstr>地震预报专家系统（1）</vt:lpstr>
      <vt:lpstr>地震预报专家系统（2）</vt:lpstr>
      <vt:lpstr>OTIS电梯维护历史数据分析</vt:lpstr>
      <vt:lpstr>用户建模与个性化推荐（1）</vt:lpstr>
      <vt:lpstr>PowerPoint 演示文稿</vt:lpstr>
      <vt:lpstr>需求链管理中的机器学习研究（1）</vt:lpstr>
      <vt:lpstr>需求链管理中的机器学习研究（1）</vt:lpstr>
      <vt:lpstr>农业物联网中的机器学习研究（1）</vt:lpstr>
      <vt:lpstr>农业物联网中的机器学习研究（2）</vt:lpstr>
      <vt:lpstr>药物构效关系的机器学习研究（1）</vt:lpstr>
      <vt:lpstr>内容索引</vt:lpstr>
      <vt:lpstr>材料属性特征的 多层级过滤式特征选择方法（1）</vt:lpstr>
      <vt:lpstr>材料属性特征的 多层级过滤式特征选择方法（2）</vt:lpstr>
      <vt:lpstr>玻璃转变点温度的 多阶段复合预测方法（1）</vt:lpstr>
      <vt:lpstr>玻璃转变点温度的 多阶段复合预测方法（2）</vt:lpstr>
      <vt:lpstr>玻璃转变点温度的 多阶段复合预测方法（3）</vt:lpstr>
      <vt:lpstr>解决材料属性缺失的 半监督协同理论计算（1）</vt:lpstr>
      <vt:lpstr>解决材料属性缺失的 半监督协同理论计算（2）</vt:lpstr>
      <vt:lpstr>基于机器学习的电解液配方优化设计（1）</vt:lpstr>
      <vt:lpstr>基于机器学习的电解液配方优化设计（2）</vt:lpstr>
      <vt:lpstr>基于机器学习的电解液配方优化设计（3）</vt:lpstr>
      <vt:lpstr>基于机器学习的电解液配方优化设计（4）</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Mr shining</cp:lastModifiedBy>
  <cp:revision>359</cp:revision>
  <dcterms:created xsi:type="dcterms:W3CDTF">2014-12-26T05:35:01Z</dcterms:created>
  <dcterms:modified xsi:type="dcterms:W3CDTF">2016-12-29T12:33:58Z</dcterms:modified>
</cp:coreProperties>
</file>